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8"/>
  </p:handoutMasterIdLst>
  <p:sldIdLst>
    <p:sldId id="398" r:id="rId2"/>
    <p:sldId id="300" r:id="rId3"/>
    <p:sldId id="302" r:id="rId4"/>
    <p:sldId id="317" r:id="rId5"/>
    <p:sldId id="303" r:id="rId6"/>
    <p:sldId id="314" r:id="rId7"/>
    <p:sldId id="309" r:id="rId8"/>
    <p:sldId id="385" r:id="rId9"/>
    <p:sldId id="311" r:id="rId10"/>
    <p:sldId id="310" r:id="rId11"/>
    <p:sldId id="323" r:id="rId12"/>
    <p:sldId id="324" r:id="rId13"/>
    <p:sldId id="327" r:id="rId14"/>
    <p:sldId id="325" r:id="rId15"/>
    <p:sldId id="326" r:id="rId16"/>
    <p:sldId id="328" r:id="rId17"/>
    <p:sldId id="329" r:id="rId18"/>
    <p:sldId id="330" r:id="rId19"/>
    <p:sldId id="307" r:id="rId20"/>
    <p:sldId id="316" r:id="rId21"/>
    <p:sldId id="313" r:id="rId22"/>
    <p:sldId id="312" r:id="rId23"/>
    <p:sldId id="320" r:id="rId24"/>
    <p:sldId id="315" r:id="rId25"/>
    <p:sldId id="331" r:id="rId26"/>
    <p:sldId id="333" r:id="rId27"/>
    <p:sldId id="305" r:id="rId28"/>
    <p:sldId id="306" r:id="rId29"/>
    <p:sldId id="348" r:id="rId30"/>
    <p:sldId id="338" r:id="rId31"/>
    <p:sldId id="339" r:id="rId32"/>
    <p:sldId id="340" r:id="rId33"/>
    <p:sldId id="341" r:id="rId34"/>
    <p:sldId id="342" r:id="rId35"/>
    <p:sldId id="343" r:id="rId36"/>
    <p:sldId id="344" r:id="rId37"/>
    <p:sldId id="345" r:id="rId38"/>
    <p:sldId id="346" r:id="rId39"/>
    <p:sldId id="347" r:id="rId40"/>
    <p:sldId id="352" r:id="rId41"/>
    <p:sldId id="332" r:id="rId42"/>
    <p:sldId id="319" r:id="rId43"/>
    <p:sldId id="334" r:id="rId44"/>
    <p:sldId id="386" r:id="rId45"/>
    <p:sldId id="387" r:id="rId46"/>
    <p:sldId id="359" r:id="rId47"/>
    <p:sldId id="360" r:id="rId48"/>
    <p:sldId id="361" r:id="rId49"/>
    <p:sldId id="362" r:id="rId50"/>
    <p:sldId id="363" r:id="rId51"/>
    <p:sldId id="364" r:id="rId52"/>
    <p:sldId id="365" r:id="rId53"/>
    <p:sldId id="366" r:id="rId54"/>
    <p:sldId id="367" r:id="rId55"/>
    <p:sldId id="368" r:id="rId56"/>
    <p:sldId id="369" r:id="rId57"/>
    <p:sldId id="392" r:id="rId58"/>
    <p:sldId id="335" r:id="rId59"/>
    <p:sldId id="389" r:id="rId60"/>
    <p:sldId id="390" r:id="rId61"/>
    <p:sldId id="391" r:id="rId62"/>
    <p:sldId id="349" r:id="rId63"/>
    <p:sldId id="351" r:id="rId64"/>
    <p:sldId id="350" r:id="rId65"/>
    <p:sldId id="353" r:id="rId66"/>
    <p:sldId id="354" r:id="rId67"/>
    <p:sldId id="355" r:id="rId68"/>
    <p:sldId id="356" r:id="rId69"/>
    <p:sldId id="318" r:id="rId70"/>
    <p:sldId id="358" r:id="rId71"/>
    <p:sldId id="396" r:id="rId72"/>
    <p:sldId id="304" r:id="rId73"/>
    <p:sldId id="370" r:id="rId74"/>
    <p:sldId id="371" r:id="rId75"/>
    <p:sldId id="372" r:id="rId76"/>
    <p:sldId id="373" r:id="rId77"/>
    <p:sldId id="374" r:id="rId78"/>
    <p:sldId id="375" r:id="rId79"/>
    <p:sldId id="376" r:id="rId80"/>
    <p:sldId id="377" r:id="rId81"/>
    <p:sldId id="378" r:id="rId82"/>
    <p:sldId id="379" r:id="rId83"/>
    <p:sldId id="380" r:id="rId84"/>
    <p:sldId id="381" r:id="rId85"/>
    <p:sldId id="394" r:id="rId86"/>
    <p:sldId id="382" r:id="rId87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82" autoAdjust="0"/>
    <p:restoredTop sz="95455" autoAdjust="0"/>
  </p:normalViewPr>
  <p:slideViewPr>
    <p:cSldViewPr snapToGrid="0">
      <p:cViewPr varScale="1">
        <p:scale>
          <a:sx n="71" d="100"/>
          <a:sy n="71" d="100"/>
        </p:scale>
        <p:origin x="73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handoutMaster" Target="handoutMasters/handoutMaster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2485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EE832E81-667F-4E51-9623-E52489B13E80}" type="datetimeFigureOut">
              <a:rPr lang="es-MX" smtClean="0"/>
              <a:t>05/10/2022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2485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8D60AAFF-5D6F-4882-B971-40362D0463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9594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10/5/2022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55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10/5/2022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01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10/5/2022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46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10/5/2022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94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10/5/2022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61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10/5/2022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31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10/5/2022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45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10/5/2022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4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10/5/2022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33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10/5/2022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01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10/5/2022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9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FE7FA-AB2C-4446-B46A-EFA081BE65B1}" type="datetimeFigureOut">
              <a:rPr lang="en-US" smtClean="0"/>
              <a:t>10/5/2022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4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100736" y="923613"/>
            <a:ext cx="0" cy="48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681757" y="763755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bg1"/>
                  </a:solidFill>
                </a:rPr>
                <a:t>EM09773</a:t>
              </a:r>
              <a:r>
                <a:rPr lang="es-ES" sz="900" dirty="0" smtClean="0">
                  <a:solidFill>
                    <a:schemeClr val="bg1"/>
                  </a:solidFill>
                </a:rPr>
                <a:t> </a:t>
              </a:r>
              <a:r>
                <a:rPr lang="es-ES" sz="1000" dirty="0" smtClean="0">
                  <a:solidFill>
                    <a:schemeClr val="bg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bg1"/>
                  </a:solidFill>
                </a:rPr>
                <a:t>Municipal</a:t>
              </a:r>
              <a:endParaRPr lang="es-ES" sz="9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52555" y="1594523"/>
            <a:ext cx="1800000" cy="360000"/>
            <a:chOff x="5016000" y="1040449"/>
            <a:chExt cx="2157939" cy="645215"/>
          </a:xfrm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GARZA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EM09791 Secretario Técnico del Ayuntamiento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90781" y="1603465"/>
            <a:ext cx="1800000" cy="360000"/>
            <a:chOff x="5016000" y="1040449"/>
            <a:chExt cx="2157939" cy="599536"/>
          </a:xfrm>
        </p:grpSpPr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ELEUTERIO LOPEZ LEOS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EM09772 </a:t>
              </a:r>
              <a:r>
                <a:rPr lang="es-ES" sz="800" dirty="0" smtClean="0">
                  <a:solidFill>
                    <a:schemeClr val="tx1"/>
                  </a:solidFill>
                </a:rPr>
                <a:t>Secretario del Ayuntamiento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57655" y="1603870"/>
            <a:ext cx="1800000" cy="360000"/>
            <a:chOff x="5016000" y="1040449"/>
            <a:chExt cx="2160000" cy="599536"/>
          </a:xfrm>
        </p:grpSpPr>
        <p:sp>
          <p:nvSpPr>
            <p:cNvPr id="63" name="Rectángulo 6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D. BERRONES CELESTINO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EM09731 </a:t>
              </a:r>
              <a:r>
                <a:rPr lang="es-ES" sz="800" dirty="0" smtClean="0">
                  <a:solidFill>
                    <a:schemeClr val="tx1"/>
                  </a:solidFill>
                </a:rPr>
                <a:t>Contralor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6829" y="1602475"/>
            <a:ext cx="1800000" cy="360000"/>
            <a:chOff x="5016000" y="1040449"/>
            <a:chExt cx="2159999" cy="593937"/>
          </a:xfrm>
        </p:grpSpPr>
        <p:sp>
          <p:nvSpPr>
            <p:cNvPr id="66" name="Rectángulo 6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4"/>
              <a:ext cx="2159999" cy="22052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 </a:t>
              </a:r>
              <a:r>
                <a:rPr lang="es-ES" sz="800" dirty="0" smtClean="0">
                  <a:solidFill>
                    <a:schemeClr val="tx1"/>
                  </a:solidFill>
                </a:rPr>
                <a:t>Tesorero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19851" y="6662380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10152956" y="6651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DIRECTORES GENERALES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=""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8799968" y="6634807"/>
            <a:ext cx="3346542" cy="197603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32" name="Grupo 13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5408" y="1603589"/>
            <a:ext cx="1800000" cy="360000"/>
            <a:chOff x="5016000" y="1040449"/>
            <a:chExt cx="2157939" cy="615227"/>
          </a:xfrm>
        </p:grpSpPr>
        <p:sp>
          <p:nvSpPr>
            <p:cNvPr id="133" name="Rectángulo 13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4" name="Rectángulo 13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39" name="Conector recto 138"/>
          <p:cNvCxnSpPr/>
          <p:nvPr/>
        </p:nvCxnSpPr>
        <p:spPr>
          <a:xfrm flipH="1">
            <a:off x="1227043" y="1406602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49555" y="6611266"/>
            <a:ext cx="22477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i="1" dirty="0" smtClean="0"/>
              <a:t>Actualización </a:t>
            </a:r>
            <a:r>
              <a:rPr lang="es-MX" sz="1100" i="1" dirty="0" smtClean="0"/>
              <a:t>31 </a:t>
            </a:r>
            <a:r>
              <a:rPr lang="es-MX" sz="1100" i="1" dirty="0" smtClean="0"/>
              <a:t>de Agosto del 2022</a:t>
            </a:r>
            <a:endParaRPr lang="es-MX" sz="1100" i="1" dirty="0"/>
          </a:p>
        </p:txBody>
      </p:sp>
      <p:sp>
        <p:nvSpPr>
          <p:cNvPr id="108" name="CuadroTexto 107"/>
          <p:cNvSpPr txBox="1"/>
          <p:nvPr/>
        </p:nvSpPr>
        <p:spPr>
          <a:xfrm>
            <a:off x="49555" y="212078"/>
            <a:ext cx="12096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+mj-lt"/>
                <a:cs typeface="Arial" panose="020B0604020202020204" pitchFamily="34" charset="0"/>
              </a:rPr>
              <a:t>ORGANIGRAMA GENERAL ADMINISTRACIÓN 2022 - </a:t>
            </a:r>
            <a:r>
              <a:rPr lang="es-MX" sz="2400" b="1" dirty="0" smtClean="0">
                <a:latin typeface="+mj-lt"/>
                <a:cs typeface="Arial" panose="020B0604020202020204" pitchFamily="34" charset="0"/>
              </a:rPr>
              <a:t>2024</a:t>
            </a:r>
            <a:endParaRPr lang="es-MX" dirty="0"/>
          </a:p>
        </p:txBody>
      </p:sp>
      <p:sp>
        <p:nvSpPr>
          <p:cNvPr id="116" name="CuadroTexto 115"/>
          <p:cNvSpPr txBox="1"/>
          <p:nvPr/>
        </p:nvSpPr>
        <p:spPr>
          <a:xfrm>
            <a:off x="6861803" y="6603579"/>
            <a:ext cx="1883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i="1" dirty="0" smtClean="0"/>
              <a:t>No se cuenta con Vacantes</a:t>
            </a:r>
            <a:endParaRPr lang="es-MX" sz="1200" b="1" i="1" dirty="0"/>
          </a:p>
        </p:txBody>
      </p:sp>
      <p:grpSp>
        <p:nvGrpSpPr>
          <p:cNvPr id="117" name="Grupo 11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52362" y="5109309"/>
            <a:ext cx="1800000" cy="360000"/>
            <a:chOff x="5016000" y="1040449"/>
            <a:chExt cx="2157939" cy="615227"/>
          </a:xfrm>
        </p:grpSpPr>
        <p:sp>
          <p:nvSpPr>
            <p:cNvPr id="118" name="Rectángulo 11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OVIDIO CUELLAR CARRALES </a:t>
              </a: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EM07062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3" name="Grupo 15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6698" y="2436558"/>
            <a:ext cx="1800000" cy="360000"/>
            <a:chOff x="5016000" y="1040449"/>
            <a:chExt cx="2157939" cy="615227"/>
          </a:xfrm>
        </p:grpSpPr>
        <p:sp>
          <p:nvSpPr>
            <p:cNvPr id="155" name="Rectángulo 1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EVERARDO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RDZ. </a:t>
              </a:r>
              <a:r>
                <a:rPr lang="es-ES" sz="1000" b="1" dirty="0">
                  <a:solidFill>
                    <a:prstClr val="black"/>
                  </a:solidFill>
                </a:rPr>
                <a:t>BALLESTEROS</a:t>
              </a:r>
            </a:p>
          </p:txBody>
        </p:sp>
        <p:sp>
          <p:nvSpPr>
            <p:cNvPr id="169" name="Rectángulo 16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EM10050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Acción </a:t>
              </a:r>
              <a:r>
                <a:rPr lang="es-ES" sz="800" dirty="0">
                  <a:solidFill>
                    <a:prstClr val="black"/>
                  </a:solidFill>
                </a:rPr>
                <a:t>Social    </a:t>
              </a:r>
            </a:p>
          </p:txBody>
        </p:sp>
      </p:grpSp>
      <p:cxnSp>
        <p:nvCxnSpPr>
          <p:cNvPr id="185" name="Conector recto 184"/>
          <p:cNvCxnSpPr/>
          <p:nvPr/>
        </p:nvCxnSpPr>
        <p:spPr>
          <a:xfrm flipH="1">
            <a:off x="1227044" y="224819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3" name="Grupo 26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54034" y="1603413"/>
            <a:ext cx="1798283" cy="360000"/>
            <a:chOff x="5016000" y="1040449"/>
            <a:chExt cx="2157939" cy="593937"/>
          </a:xfrm>
        </p:grpSpPr>
        <p:sp>
          <p:nvSpPr>
            <p:cNvPr id="264" name="Rectángulo 26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ALDO A. BERARDI ANCIRA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5" name="Rectángulo 26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EM08265 </a:t>
              </a:r>
              <a:r>
                <a:rPr lang="es-ES" sz="800" dirty="0" smtClean="0">
                  <a:solidFill>
                    <a:schemeClr val="tx1"/>
                  </a:solidFill>
                </a:rPr>
                <a:t>Catastro 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2" name="Grupo 27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65497" y="2441669"/>
            <a:ext cx="1800000" cy="360000"/>
            <a:chOff x="5016000" y="1040449"/>
            <a:chExt cx="2157939" cy="599536"/>
          </a:xfrm>
        </p:grpSpPr>
        <p:sp>
          <p:nvSpPr>
            <p:cNvPr id="273" name="Rectángulo 27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HÉCTOR A. GARZA VÁZQUEZ </a:t>
              </a:r>
            </a:p>
          </p:txBody>
        </p:sp>
        <p:sp>
          <p:nvSpPr>
            <p:cNvPr id="274" name="Rectángulo 27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EM06875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Comunicación </a:t>
              </a:r>
              <a:r>
                <a:rPr lang="es-ES" sz="800" dirty="0">
                  <a:solidFill>
                    <a:prstClr val="black"/>
                  </a:solidFill>
                </a:rPr>
                <a:t>Social </a:t>
              </a:r>
            </a:p>
          </p:txBody>
        </p:sp>
      </p:grpSp>
      <p:grpSp>
        <p:nvGrpSpPr>
          <p:cNvPr id="275" name="Grupo 27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97357" y="2440679"/>
            <a:ext cx="1798283" cy="360000"/>
            <a:chOff x="5016000" y="1040449"/>
            <a:chExt cx="2157939" cy="593937"/>
          </a:xfrm>
        </p:grpSpPr>
        <p:sp>
          <p:nvSpPr>
            <p:cNvPr id="276" name="Rectángulo 27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ILDEFONSO DELGADO SILVA </a:t>
              </a:r>
            </a:p>
          </p:txBody>
        </p:sp>
        <p:sp>
          <p:nvSpPr>
            <p:cNvPr id="277" name="Rectángulo 27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EM07050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Atención </a:t>
              </a:r>
              <a:r>
                <a:rPr lang="es-ES" sz="800" dirty="0">
                  <a:solidFill>
                    <a:prstClr val="black"/>
                  </a:solidFill>
                </a:rPr>
                <a:t>Ciudadana</a:t>
              </a:r>
              <a:endParaRPr lang="es-ES" sz="10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96" name="Conector recto 295"/>
          <p:cNvCxnSpPr/>
          <p:nvPr/>
        </p:nvCxnSpPr>
        <p:spPr>
          <a:xfrm flipH="1">
            <a:off x="1223028" y="3134515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15" name="Grupo 31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44643" y="3326514"/>
            <a:ext cx="1800000" cy="360000"/>
            <a:chOff x="5016000" y="1040449"/>
            <a:chExt cx="2157939" cy="615227"/>
          </a:xfrm>
        </p:grpSpPr>
        <p:sp>
          <p:nvSpPr>
            <p:cNvPr id="316" name="Rectángulo 31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DANIEL A. MOYEDA CANALES </a:t>
              </a:r>
            </a:p>
          </p:txBody>
        </p:sp>
        <p:sp>
          <p:nvSpPr>
            <p:cNvPr id="317" name="Rectángulo 31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EM08194</a:t>
              </a:r>
              <a:r>
                <a:rPr lang="es-ES" sz="800" dirty="0">
                  <a:solidFill>
                    <a:schemeClr val="tx1"/>
                  </a:solidFill>
                </a:rPr>
                <a:t> Alumbrado  </a:t>
              </a:r>
            </a:p>
          </p:txBody>
        </p:sp>
      </p:grpSp>
      <p:grpSp>
        <p:nvGrpSpPr>
          <p:cNvPr id="318" name="Grupo 31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46931" y="3331274"/>
            <a:ext cx="1800000" cy="360000"/>
            <a:chOff x="5016000" y="1040449"/>
            <a:chExt cx="2157939" cy="615227"/>
          </a:xfrm>
        </p:grpSpPr>
        <p:sp>
          <p:nvSpPr>
            <p:cNvPr id="319" name="Rectángulo 31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GLADIS VILLARREAL GONZÁLEZ </a:t>
              </a:r>
            </a:p>
          </p:txBody>
        </p:sp>
        <p:sp>
          <p:nvSpPr>
            <p:cNvPr id="320" name="Rectángulo 31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EM09776</a:t>
              </a:r>
              <a:r>
                <a:rPr lang="es-ES" sz="800" dirty="0">
                  <a:solidFill>
                    <a:prstClr val="black"/>
                  </a:solidFill>
                </a:rPr>
                <a:t> Educación  </a:t>
              </a:r>
            </a:p>
          </p:txBody>
        </p:sp>
      </p:grpSp>
      <p:grpSp>
        <p:nvGrpSpPr>
          <p:cNvPr id="321" name="Grupo 32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1653" y="3331415"/>
            <a:ext cx="1798283" cy="359999"/>
            <a:chOff x="5016000" y="1040449"/>
            <a:chExt cx="2157939" cy="593937"/>
          </a:xfrm>
        </p:grpSpPr>
        <p:sp>
          <p:nvSpPr>
            <p:cNvPr id="322" name="Rectángulo 32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ANTONIO AGUILAR GONZÁLEZ </a:t>
              </a:r>
            </a:p>
          </p:txBody>
        </p:sp>
        <p:sp>
          <p:nvSpPr>
            <p:cNvPr id="323" name="Rectángulo 32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EM06933</a:t>
              </a:r>
              <a:r>
                <a:rPr lang="es-ES" sz="900" dirty="0">
                  <a:solidFill>
                    <a:prstClr val="black"/>
                  </a:solidFill>
                </a:rPr>
                <a:t> Maquinaria Pesada </a:t>
              </a:r>
            </a:p>
          </p:txBody>
        </p:sp>
      </p:grpSp>
      <p:grpSp>
        <p:nvGrpSpPr>
          <p:cNvPr id="324" name="Grupo 32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70128" y="3327938"/>
            <a:ext cx="1798283" cy="360000"/>
            <a:chOff x="5016000" y="1040449"/>
            <a:chExt cx="2157939" cy="593937"/>
          </a:xfrm>
        </p:grpSpPr>
        <p:sp>
          <p:nvSpPr>
            <p:cNvPr id="325" name="Rectángulo 32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JESÚS BALLESTEROS FERNÁNDEZ </a:t>
              </a:r>
            </a:p>
          </p:txBody>
        </p:sp>
        <p:sp>
          <p:nvSpPr>
            <p:cNvPr id="326" name="Rectángulo 32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EM09784</a:t>
              </a:r>
              <a:r>
                <a:rPr lang="es-ES" sz="800" dirty="0">
                  <a:solidFill>
                    <a:schemeClr val="tx1"/>
                  </a:solidFill>
                </a:rPr>
                <a:t> Obras Publicas </a:t>
              </a:r>
            </a:p>
          </p:txBody>
        </p:sp>
      </p:grpSp>
      <p:cxnSp>
        <p:nvCxnSpPr>
          <p:cNvPr id="327" name="Conector recto 326"/>
          <p:cNvCxnSpPr/>
          <p:nvPr/>
        </p:nvCxnSpPr>
        <p:spPr>
          <a:xfrm flipH="1">
            <a:off x="1219012" y="4044905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34" name="Grupo 33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4017" y="4238384"/>
            <a:ext cx="1800000" cy="360000"/>
            <a:chOff x="5016000" y="1040449"/>
            <a:chExt cx="2157939" cy="599536"/>
          </a:xfrm>
        </p:grpSpPr>
        <p:sp>
          <p:nvSpPr>
            <p:cNvPr id="335" name="Rectángulo 33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JOSE A. CANALES ALVARADO </a:t>
              </a:r>
            </a:p>
          </p:txBody>
        </p:sp>
        <p:sp>
          <p:nvSpPr>
            <p:cNvPr id="336" name="Rectángulo 33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EM10053</a:t>
              </a:r>
              <a:r>
                <a:rPr lang="es-ES" sz="800" dirty="0">
                  <a:solidFill>
                    <a:prstClr val="black"/>
                  </a:solidFill>
                </a:rPr>
                <a:t> Museo </a:t>
              </a:r>
            </a:p>
          </p:txBody>
        </p:sp>
      </p:grpSp>
      <p:grpSp>
        <p:nvGrpSpPr>
          <p:cNvPr id="337" name="Grupo 33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64261" y="4237394"/>
            <a:ext cx="1798283" cy="360000"/>
            <a:chOff x="5016000" y="1040449"/>
            <a:chExt cx="2157939" cy="593937"/>
          </a:xfrm>
        </p:grpSpPr>
        <p:sp>
          <p:nvSpPr>
            <p:cNvPr id="338" name="Rectángulo 33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ANA C. RAMOS CARDONA </a:t>
              </a:r>
            </a:p>
          </p:txBody>
        </p:sp>
        <p:sp>
          <p:nvSpPr>
            <p:cNvPr id="339" name="Rectángulo 33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EM09794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DIF </a:t>
              </a:r>
              <a:r>
                <a:rPr lang="es-ES" sz="800" dirty="0">
                  <a:solidFill>
                    <a:schemeClr val="tx1"/>
                  </a:solidFill>
                </a:rPr>
                <a:t>Municipal </a:t>
              </a:r>
            </a:p>
          </p:txBody>
        </p:sp>
      </p:grpSp>
      <p:grpSp>
        <p:nvGrpSpPr>
          <p:cNvPr id="340" name="Grupo 33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40627" y="4236904"/>
            <a:ext cx="1800000" cy="360000"/>
            <a:chOff x="5016000" y="1040449"/>
            <a:chExt cx="2157939" cy="615227"/>
          </a:xfrm>
        </p:grpSpPr>
        <p:sp>
          <p:nvSpPr>
            <p:cNvPr id="341" name="Rectángulo 34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IVÁN E. ALVARADO FUENTES </a:t>
              </a:r>
            </a:p>
          </p:txBody>
        </p:sp>
        <p:sp>
          <p:nvSpPr>
            <p:cNvPr id="342" name="Rectángulo 34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EM08480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Transporte y Vialidad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3" name="Grupo 34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42915" y="4241664"/>
            <a:ext cx="1800000" cy="360000"/>
            <a:chOff x="5016000" y="1040449"/>
            <a:chExt cx="2157939" cy="615227"/>
          </a:xfrm>
        </p:grpSpPr>
        <p:sp>
          <p:nvSpPr>
            <p:cNvPr id="344" name="Rectángulo 34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AGUSTÍN RAMOS PÉREZ </a:t>
              </a:r>
            </a:p>
          </p:txBody>
        </p:sp>
        <p:sp>
          <p:nvSpPr>
            <p:cNvPr id="345" name="Rectángulo 34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EM08183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Bomberos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6" name="Grupo 34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07637" y="4241807"/>
            <a:ext cx="1798283" cy="360000"/>
            <a:chOff x="5016000" y="1040449"/>
            <a:chExt cx="2157939" cy="593937"/>
          </a:xfrm>
        </p:grpSpPr>
        <p:sp>
          <p:nvSpPr>
            <p:cNvPr id="347" name="Rectángulo 34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CESAR MENCHACA LUNA </a:t>
              </a:r>
            </a:p>
          </p:txBody>
        </p:sp>
        <p:sp>
          <p:nvSpPr>
            <p:cNvPr id="348" name="Rectángulo 34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Juventud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9" name="Grupo 3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78144" y="4238328"/>
            <a:ext cx="1798283" cy="360000"/>
            <a:chOff x="5016000" y="1040449"/>
            <a:chExt cx="2157939" cy="593937"/>
          </a:xfrm>
        </p:grpSpPr>
        <p:sp>
          <p:nvSpPr>
            <p:cNvPr id="350" name="Rectángulo 34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A. GONZÁLEZ ELIZONDO </a:t>
              </a:r>
            </a:p>
          </p:txBody>
        </p:sp>
        <p:sp>
          <p:nvSpPr>
            <p:cNvPr id="351" name="Rectángulo 35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EM08479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Salud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Conector recto de flecha 9"/>
          <p:cNvCxnSpPr/>
          <p:nvPr/>
        </p:nvCxnSpPr>
        <p:spPr>
          <a:xfrm>
            <a:off x="1229852" y="141017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2" name="Conector recto de flecha 351"/>
          <p:cNvCxnSpPr/>
          <p:nvPr/>
        </p:nvCxnSpPr>
        <p:spPr>
          <a:xfrm>
            <a:off x="3161426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3" name="Conector recto de flecha 352"/>
          <p:cNvCxnSpPr/>
          <p:nvPr/>
        </p:nvCxnSpPr>
        <p:spPr>
          <a:xfrm>
            <a:off x="5075620" y="141555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4" name="Conector recto de flecha 353"/>
          <p:cNvCxnSpPr/>
          <p:nvPr/>
        </p:nvCxnSpPr>
        <p:spPr>
          <a:xfrm>
            <a:off x="7114149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5" name="Conector recto de flecha 354"/>
          <p:cNvCxnSpPr/>
          <p:nvPr/>
        </p:nvCxnSpPr>
        <p:spPr>
          <a:xfrm>
            <a:off x="9047451" y="140373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6" name="Conector recto de flecha 355"/>
          <p:cNvCxnSpPr/>
          <p:nvPr/>
        </p:nvCxnSpPr>
        <p:spPr>
          <a:xfrm>
            <a:off x="10945836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7" name="Conector recto de flecha 356"/>
          <p:cNvCxnSpPr/>
          <p:nvPr/>
        </p:nvCxnSpPr>
        <p:spPr>
          <a:xfrm>
            <a:off x="1222759" y="2248941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8" name="Conector recto de flecha 357"/>
          <p:cNvCxnSpPr/>
          <p:nvPr/>
        </p:nvCxnSpPr>
        <p:spPr>
          <a:xfrm>
            <a:off x="3154333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9" name="Conector recto de flecha 358"/>
          <p:cNvCxnSpPr/>
          <p:nvPr/>
        </p:nvCxnSpPr>
        <p:spPr>
          <a:xfrm>
            <a:off x="5068527" y="224787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0" name="Conector recto de flecha 359"/>
          <p:cNvCxnSpPr/>
          <p:nvPr/>
        </p:nvCxnSpPr>
        <p:spPr>
          <a:xfrm>
            <a:off x="7107056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1" name="Conector recto de flecha 360"/>
          <p:cNvCxnSpPr/>
          <p:nvPr/>
        </p:nvCxnSpPr>
        <p:spPr>
          <a:xfrm>
            <a:off x="9040358" y="223606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2" name="Conector recto de flecha 361"/>
          <p:cNvCxnSpPr/>
          <p:nvPr/>
        </p:nvCxnSpPr>
        <p:spPr>
          <a:xfrm>
            <a:off x="10938743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3" name="Conector recto de flecha 362"/>
          <p:cNvCxnSpPr/>
          <p:nvPr/>
        </p:nvCxnSpPr>
        <p:spPr>
          <a:xfrm>
            <a:off x="1229852" y="313554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4" name="Conector recto de flecha 363"/>
          <p:cNvCxnSpPr/>
          <p:nvPr/>
        </p:nvCxnSpPr>
        <p:spPr>
          <a:xfrm>
            <a:off x="3161426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5" name="Conector recto de flecha 364"/>
          <p:cNvCxnSpPr/>
          <p:nvPr/>
        </p:nvCxnSpPr>
        <p:spPr>
          <a:xfrm>
            <a:off x="5075620" y="313447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6" name="Conector recto de flecha 365"/>
          <p:cNvCxnSpPr/>
          <p:nvPr/>
        </p:nvCxnSpPr>
        <p:spPr>
          <a:xfrm>
            <a:off x="7114149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7" name="Conector recto de flecha 366"/>
          <p:cNvCxnSpPr/>
          <p:nvPr/>
        </p:nvCxnSpPr>
        <p:spPr>
          <a:xfrm>
            <a:off x="9047451" y="3116226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8" name="Conector recto de flecha 367"/>
          <p:cNvCxnSpPr/>
          <p:nvPr/>
        </p:nvCxnSpPr>
        <p:spPr>
          <a:xfrm>
            <a:off x="10945836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5" name="Conector recto de flecha 374"/>
          <p:cNvCxnSpPr/>
          <p:nvPr/>
        </p:nvCxnSpPr>
        <p:spPr>
          <a:xfrm>
            <a:off x="1229852" y="402962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6" name="Conector recto de flecha 375"/>
          <p:cNvCxnSpPr/>
          <p:nvPr/>
        </p:nvCxnSpPr>
        <p:spPr>
          <a:xfrm>
            <a:off x="3161426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7" name="Conector recto de flecha 376"/>
          <p:cNvCxnSpPr/>
          <p:nvPr/>
        </p:nvCxnSpPr>
        <p:spPr>
          <a:xfrm>
            <a:off x="5075620" y="4047871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8" name="Conector recto de flecha 377"/>
          <p:cNvCxnSpPr/>
          <p:nvPr/>
        </p:nvCxnSpPr>
        <p:spPr>
          <a:xfrm>
            <a:off x="7114149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9" name="Conector recto de flecha 378"/>
          <p:cNvCxnSpPr/>
          <p:nvPr/>
        </p:nvCxnSpPr>
        <p:spPr>
          <a:xfrm>
            <a:off x="9047451" y="402962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80" name="Conector recto de flecha 379"/>
          <p:cNvCxnSpPr/>
          <p:nvPr/>
        </p:nvCxnSpPr>
        <p:spPr>
          <a:xfrm>
            <a:off x="10945836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6" name="Conector recto 135"/>
          <p:cNvCxnSpPr/>
          <p:nvPr/>
        </p:nvCxnSpPr>
        <p:spPr>
          <a:xfrm flipH="1">
            <a:off x="1227033" y="491922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37" name="Grupo 13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8390" y="5112702"/>
            <a:ext cx="1800000" cy="360000"/>
            <a:chOff x="5016000" y="1040449"/>
            <a:chExt cx="2157939" cy="599536"/>
          </a:xfrm>
        </p:grpSpPr>
        <p:sp>
          <p:nvSpPr>
            <p:cNvPr id="138" name="Rectángulo 13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JUAN RAÚL ALCOCER CRUZ </a:t>
              </a:r>
            </a:p>
          </p:txBody>
        </p:sp>
        <p:sp>
          <p:nvSpPr>
            <p:cNvPr id="140" name="Rectángulo 1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Seguridad </a:t>
              </a:r>
              <a:r>
                <a:rPr lang="es-ES" sz="800" dirty="0">
                  <a:solidFill>
                    <a:prstClr val="black"/>
                  </a:solidFill>
                </a:rPr>
                <a:t>Publica </a:t>
              </a:r>
            </a:p>
          </p:txBody>
        </p:sp>
      </p:grpSp>
      <p:grpSp>
        <p:nvGrpSpPr>
          <p:cNvPr id="141" name="Grupo 14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60250" y="5111712"/>
            <a:ext cx="1798283" cy="360000"/>
            <a:chOff x="5016000" y="1040449"/>
            <a:chExt cx="2157939" cy="593937"/>
          </a:xfrm>
        </p:grpSpPr>
        <p:sp>
          <p:nvSpPr>
            <p:cNvPr id="142" name="Rectángulo 14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EDGAR R. ÁVILA VILLARREAL </a:t>
              </a:r>
            </a:p>
          </p:txBody>
        </p:sp>
        <p:sp>
          <p:nvSpPr>
            <p:cNvPr id="143" name="Rectángulo 14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EM09781</a:t>
              </a:r>
              <a:r>
                <a:rPr lang="es-ES" sz="800" dirty="0">
                  <a:solidFill>
                    <a:schemeClr val="tx1"/>
                  </a:solidFill>
                </a:rPr>
                <a:t> Deportes  </a:t>
              </a:r>
            </a:p>
          </p:txBody>
        </p:sp>
      </p:grpSp>
      <p:grpSp>
        <p:nvGrpSpPr>
          <p:cNvPr id="144" name="Grupo 14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48648" y="5111222"/>
            <a:ext cx="1800000" cy="360000"/>
            <a:chOff x="5016000" y="1040449"/>
            <a:chExt cx="2157939" cy="615227"/>
          </a:xfrm>
        </p:grpSpPr>
        <p:sp>
          <p:nvSpPr>
            <p:cNvPr id="145" name="Rectángulo 14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MARTIN JIMÉNEZ SORIANO </a:t>
              </a:r>
            </a:p>
          </p:txBody>
        </p:sp>
        <p:sp>
          <p:nvSpPr>
            <p:cNvPr id="146" name="Rectángulo 14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0" name="Grupo 14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5658" y="5116125"/>
            <a:ext cx="1798283" cy="360000"/>
            <a:chOff x="5016000" y="1040449"/>
            <a:chExt cx="2157939" cy="593937"/>
          </a:xfrm>
        </p:grpSpPr>
        <p:sp>
          <p:nvSpPr>
            <p:cNvPr id="151" name="Rectángulo 15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FERMÍN MONRREAL FLORES</a:t>
              </a:r>
            </a:p>
          </p:txBody>
        </p:sp>
        <p:sp>
          <p:nvSpPr>
            <p:cNvPr id="152" name="Rectángulo 15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EM06896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4" name="Grupo 15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74133" y="5112646"/>
            <a:ext cx="1798283" cy="360000"/>
            <a:chOff x="5016000" y="1040449"/>
            <a:chExt cx="2157939" cy="593937"/>
          </a:xfrm>
        </p:grpSpPr>
        <p:sp>
          <p:nvSpPr>
            <p:cNvPr id="160" name="Rectángulo 15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ELVA L. GARZA DE LA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CERDA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1" name="Rectángulo 16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EM09790</a:t>
              </a:r>
              <a:r>
                <a:rPr lang="es-ES" sz="800" dirty="0">
                  <a:solidFill>
                    <a:prstClr val="black"/>
                  </a:solidFill>
                </a:rPr>
                <a:t> Centro </a:t>
              </a:r>
              <a:r>
                <a:rPr lang="es-ES" sz="800" dirty="0" smtClean="0">
                  <a:solidFill>
                    <a:prstClr val="black"/>
                  </a:solidFill>
                </a:rPr>
                <a:t>Historio</a:t>
              </a:r>
              <a:endParaRPr lang="es-ES" sz="9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62" name="Conector recto de flecha 161"/>
          <p:cNvCxnSpPr/>
          <p:nvPr/>
        </p:nvCxnSpPr>
        <p:spPr>
          <a:xfrm>
            <a:off x="1237873" y="490393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3" name="Conector recto de flecha 162"/>
          <p:cNvCxnSpPr/>
          <p:nvPr/>
        </p:nvCxnSpPr>
        <p:spPr>
          <a:xfrm>
            <a:off x="3169447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4" name="Conector recto de flecha 163"/>
          <p:cNvCxnSpPr/>
          <p:nvPr/>
        </p:nvCxnSpPr>
        <p:spPr>
          <a:xfrm>
            <a:off x="5083641" y="4922189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5" name="Conector recto de flecha 164"/>
          <p:cNvCxnSpPr/>
          <p:nvPr/>
        </p:nvCxnSpPr>
        <p:spPr>
          <a:xfrm>
            <a:off x="7122170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6" name="Conector recto de flecha 165"/>
          <p:cNvCxnSpPr/>
          <p:nvPr/>
        </p:nvCxnSpPr>
        <p:spPr>
          <a:xfrm>
            <a:off x="9055472" y="490393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7" name="Conector recto de flecha 166"/>
          <p:cNvCxnSpPr/>
          <p:nvPr/>
        </p:nvCxnSpPr>
        <p:spPr>
          <a:xfrm>
            <a:off x="10953857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8" name="Conector recto 167"/>
          <p:cNvCxnSpPr/>
          <p:nvPr/>
        </p:nvCxnSpPr>
        <p:spPr>
          <a:xfrm flipH="1">
            <a:off x="5073134" y="5745397"/>
            <a:ext cx="39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70" name="Grupo 16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1642" y="5942304"/>
            <a:ext cx="1798283" cy="360000"/>
            <a:chOff x="5016000" y="1040449"/>
            <a:chExt cx="2157939" cy="593937"/>
          </a:xfrm>
        </p:grpSpPr>
        <p:sp>
          <p:nvSpPr>
            <p:cNvPr id="171" name="Rectángulo 17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PENÉLOPE CISNEROS GARCÍA </a:t>
              </a:r>
            </a:p>
          </p:txBody>
        </p:sp>
        <p:sp>
          <p:nvSpPr>
            <p:cNvPr id="172" name="Rectángulo 17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EM08187 </a:t>
              </a:r>
              <a:r>
                <a:rPr lang="es-ES" sz="800" dirty="0">
                  <a:solidFill>
                    <a:prstClr val="black"/>
                  </a:solidFill>
                </a:rPr>
                <a:t>Modernización </a:t>
              </a:r>
              <a:r>
                <a:rPr lang="es-ES" sz="800" dirty="0" smtClean="0">
                  <a:solidFill>
                    <a:prstClr val="black"/>
                  </a:solidFill>
                </a:rPr>
                <a:t>Administrativa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3" name="Grupo 17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70117" y="5938825"/>
            <a:ext cx="1798283" cy="360000"/>
            <a:chOff x="5016000" y="1040449"/>
            <a:chExt cx="2157939" cy="593937"/>
          </a:xfrm>
        </p:grpSpPr>
        <p:sp>
          <p:nvSpPr>
            <p:cNvPr id="174" name="Rectángulo 17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JORGE L. GARZA DE LA FUENTE </a:t>
              </a:r>
            </a:p>
          </p:txBody>
        </p:sp>
        <p:sp>
          <p:nvSpPr>
            <p:cNvPr id="175" name="Rectángulo 17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EM08436</a:t>
              </a:r>
              <a:r>
                <a:rPr lang="es-ES" sz="800" dirty="0">
                  <a:solidFill>
                    <a:prstClr val="black"/>
                  </a:solidFill>
                </a:rPr>
                <a:t> Fomento Económico </a:t>
              </a:r>
            </a:p>
          </p:txBody>
        </p:sp>
      </p:grpSp>
      <p:cxnSp>
        <p:nvCxnSpPr>
          <p:cNvPr id="176" name="Conector recto de flecha 175"/>
          <p:cNvCxnSpPr/>
          <p:nvPr/>
        </p:nvCxnSpPr>
        <p:spPr>
          <a:xfrm>
            <a:off x="5079625" y="574836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7" name="Conector recto de flecha 176"/>
          <p:cNvCxnSpPr/>
          <p:nvPr/>
        </p:nvCxnSpPr>
        <p:spPr>
          <a:xfrm>
            <a:off x="7118154" y="5753576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79" name="Grupo 17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71448" y="3331283"/>
            <a:ext cx="1800000" cy="360000"/>
            <a:chOff x="5016000" y="1040449"/>
            <a:chExt cx="2157939" cy="615227"/>
          </a:xfrm>
        </p:grpSpPr>
        <p:sp>
          <p:nvSpPr>
            <p:cNvPr id="180" name="Rectángulo 17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OBET VILLARREAL CERVANTES </a:t>
              </a:r>
            </a:p>
          </p:txBody>
        </p:sp>
        <p:sp>
          <p:nvSpPr>
            <p:cNvPr id="181" name="Rectángulo 18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EM08290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Forestación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2" name="Grupo 18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4640" y="3326523"/>
            <a:ext cx="1800000" cy="360000"/>
            <a:chOff x="5016000" y="1040449"/>
            <a:chExt cx="2157939" cy="615227"/>
          </a:xfrm>
        </p:grpSpPr>
        <p:sp>
          <p:nvSpPr>
            <p:cNvPr id="183" name="Rectángulo 18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FRANCISCO R. GONZÁLEZ ORTIZ </a:t>
              </a:r>
            </a:p>
          </p:txBody>
        </p:sp>
        <p:sp>
          <p:nvSpPr>
            <p:cNvPr id="184" name="Rectángulo 18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EM06870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Zoológico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6" name="Grupo 18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37707" y="2441079"/>
            <a:ext cx="1798283" cy="360000"/>
            <a:chOff x="5016000" y="1040449"/>
            <a:chExt cx="2157939" cy="593937"/>
          </a:xfrm>
        </p:grpSpPr>
        <p:sp>
          <p:nvSpPr>
            <p:cNvPr id="187" name="Rectángulo 18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HILDA RIVERA CAZARES </a:t>
              </a:r>
            </a:p>
          </p:txBody>
        </p:sp>
        <p:sp>
          <p:nvSpPr>
            <p:cNvPr id="188" name="Rectángulo 18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ECOPARQUE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9" name="Grupo 18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52582" y="2437600"/>
            <a:ext cx="1798283" cy="360000"/>
            <a:chOff x="5016000" y="1040449"/>
            <a:chExt cx="2157939" cy="593937"/>
          </a:xfrm>
        </p:grpSpPr>
        <p:sp>
          <p:nvSpPr>
            <p:cNvPr id="190" name="Rectángulo 18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JAIME A. DÍAZ COLUNGA </a:t>
              </a:r>
            </a:p>
          </p:txBody>
        </p:sp>
        <p:sp>
          <p:nvSpPr>
            <p:cNvPr id="191" name="Rectángulo 19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Ecología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2" name="Grupo 19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5222" y="2445095"/>
            <a:ext cx="1798283" cy="360000"/>
            <a:chOff x="5016000" y="1040449"/>
            <a:chExt cx="2157939" cy="593937"/>
          </a:xfrm>
        </p:grpSpPr>
        <p:sp>
          <p:nvSpPr>
            <p:cNvPr id="193" name="Rectángulo 19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PEDRO MAGAÑA HUITRON </a:t>
              </a:r>
            </a:p>
          </p:txBody>
        </p:sp>
        <p:sp>
          <p:nvSpPr>
            <p:cNvPr id="194" name="Rectángulo 19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EM09775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Legal Tenencia de la Tierra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5" name="Grupo 19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56664" y="5937398"/>
            <a:ext cx="1800000" cy="360000"/>
            <a:chOff x="5016000" y="1040449"/>
            <a:chExt cx="2157939" cy="615227"/>
          </a:xfrm>
        </p:grpSpPr>
        <p:sp>
          <p:nvSpPr>
            <p:cNvPr id="196" name="Rectángulo 19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NATTALY CAMPOS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7" name="Rectángulo 19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smtClean="0">
                  <a:solidFill>
                    <a:prstClr val="black"/>
                  </a:solidFill>
                </a:rPr>
                <a:t>EM8356</a:t>
              </a:r>
              <a:r>
                <a:rPr lang="es-ES" sz="800" smtClean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Fomento Agropecuario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8" name="Conector recto de flecha 197"/>
          <p:cNvCxnSpPr/>
          <p:nvPr/>
        </p:nvCxnSpPr>
        <p:spPr>
          <a:xfrm>
            <a:off x="9063488" y="575417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02" name="Grupo 20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8842" y="6660380"/>
            <a:ext cx="190220" cy="147958"/>
            <a:chOff x="5016000" y="1040449"/>
            <a:chExt cx="2157939" cy="615227"/>
          </a:xfrm>
        </p:grpSpPr>
        <p:sp>
          <p:nvSpPr>
            <p:cNvPr id="203" name="Rectángulo 20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4" name="Rectángulo 20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05" name="CuadroTexto 1"/>
          <p:cNvSpPr txBox="1">
            <a:spLocks noChangeArrowheads="1"/>
          </p:cNvSpPr>
          <p:nvPr/>
        </p:nvSpPr>
        <p:spPr bwMode="auto">
          <a:xfrm>
            <a:off x="9021947" y="6649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PRESIDENTE MUNICIPAL</a:t>
            </a:r>
            <a:endParaRPr lang="es-MX" altLang="es-MX" sz="600" dirty="0"/>
          </a:p>
        </p:txBody>
      </p:sp>
    </p:spTree>
    <p:extLst>
      <p:ext uri="{BB962C8B-B14F-4D97-AF65-F5344CB8AC3E}">
        <p14:creationId xmlns:p14="http://schemas.microsoft.com/office/powerpoint/2010/main" val="186646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819459" y="26266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4455734" y="2109318"/>
            <a:ext cx="32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JURÍDICO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262821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6" y="1505027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3" y="1269314"/>
            <a:ext cx="2340000" cy="389165"/>
            <a:chOff x="5016000" y="1040449"/>
            <a:chExt cx="2337769" cy="615227"/>
          </a:xfrm>
        </p:grpSpPr>
        <p:sp>
          <p:nvSpPr>
            <p:cNvPr id="10" name="Rectángulo 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GARZA CALVILLO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EM09780</a:t>
              </a:r>
              <a:r>
                <a:rPr lang="es-ES" sz="800" dirty="0" smtClean="0">
                  <a:solidFill>
                    <a:prstClr val="black"/>
                  </a:solidFill>
                </a:rPr>
                <a:t> Director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963" y="1915642"/>
            <a:ext cx="216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DE LA PAZ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283766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AIDA M. GUARDIOLA RAMÍREZ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EM08756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Jurídico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2628879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74044" y="19156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ABIGAIL ALFARO SAUCEDO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EM05609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9459" y="28319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OMAR F. VALADEZ SALINAS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EM06494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Jurídico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378" y="28398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ILIANA YUDITH GARCÍA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EM08267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31071" y="19147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ANGEL RAUL MORENO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079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Conector recto 63"/>
          <p:cNvCxnSpPr/>
          <p:nvPr/>
        </p:nvCxnSpPr>
        <p:spPr>
          <a:xfrm flipH="1">
            <a:off x="5530025" y="4093203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1390920" y="41000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2648239" y="3387298"/>
            <a:ext cx="16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7130089" y="2049845"/>
            <a:ext cx="10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INGRESOS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01406" y="1341545"/>
            <a:ext cx="2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9143" y="18752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COREI C. HERNÁNDEZ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EM08156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0652" y="1261431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22716" y="2772995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3460472" y="2794075"/>
            <a:ext cx="2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0765" y="1875232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77989" y="25784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ZAMORA ROJAS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EM05016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del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33451" y="258696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J. BALLESTEROS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EM08309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Operativo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8239" y="31988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RUBÍ A. JUÁREZ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EM07746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266846" y="3198882"/>
            <a:ext cx="1980000" cy="579665"/>
            <a:chOff x="5016000" y="1040449"/>
            <a:chExt cx="2157939" cy="91638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5545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EM06964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EDGAR MIRELES HERNÁNDEZ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CARREON HEREDIA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233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02927" y="43661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SUSANA A. VILLEGAS REBOLLOSO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EM06921</a:t>
              </a:r>
              <a:r>
                <a:rPr lang="es-ES" sz="800" dirty="0" smtClean="0">
                  <a:solidFill>
                    <a:prstClr val="black"/>
                  </a:solidFill>
                </a:rPr>
                <a:t> Caja 1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43441" y="43661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RUTH A. BALTAZAR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EM08783</a:t>
              </a:r>
              <a:r>
                <a:rPr lang="es-ES" sz="800" dirty="0" smtClean="0">
                  <a:solidFill>
                    <a:prstClr val="black"/>
                  </a:solidFill>
                </a:rPr>
                <a:t> Caja 3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3" name="Conector recto 62"/>
          <p:cNvCxnSpPr/>
          <p:nvPr/>
        </p:nvCxnSpPr>
        <p:spPr>
          <a:xfrm flipH="1">
            <a:off x="1382706" y="4096471"/>
            <a:ext cx="41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164" y="492830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SANTOS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EM09976</a:t>
              </a:r>
              <a:r>
                <a:rPr lang="es-ES" sz="800" dirty="0" smtClean="0">
                  <a:solidFill>
                    <a:prstClr val="black"/>
                  </a:solidFill>
                </a:rPr>
                <a:t> Caja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376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8712814" y="3620785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3457356" y="3612234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COMERCIO</a:t>
            </a: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153182"/>
            <a:ext cx="2" cy="34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091302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098166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1705103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29035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ALEJANDRO DE JESÚS GARZA AGUIRRE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EM07544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Supervisor de Inspectores e Interventores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818" y="291213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VERÓNICA CÓRDOVA GAYTÁN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Supervisora de pulgas, tianguis y comercio ambulante </a:t>
              </a:r>
              <a:endParaRPr lang="es-ES" sz="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2288469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ARTURO FLORES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EM06856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Inspectores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3460429" y="3612234"/>
            <a:ext cx="52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37747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YUDITH L. ARMENDÁRIZ RANGEL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EM09302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e Interventor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2903582"/>
            <a:ext cx="2160000" cy="389164"/>
            <a:chOff x="5016000" y="1040450"/>
            <a:chExt cx="2157939" cy="615226"/>
          </a:xfrm>
        </p:grpSpPr>
        <p:sp>
          <p:nvSpPr>
            <p:cNvPr id="29" name="Rectángulo 2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CASTELLANOS OROZCO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EM07134</a:t>
              </a:r>
              <a:r>
                <a:rPr lang="es-ES" sz="800" dirty="0" smtClean="0">
                  <a:solidFill>
                    <a:schemeClr val="tx1"/>
                  </a:solidFill>
                </a:rPr>
                <a:t> Sub-coordinador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5" name="Conector recto 34"/>
          <p:cNvCxnSpPr/>
          <p:nvPr/>
        </p:nvCxnSpPr>
        <p:spPr>
          <a:xfrm flipH="1">
            <a:off x="6098841" y="2196828"/>
            <a:ext cx="16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6" name="Grupo 3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818" y="19946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GUTIÉRREZ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EM03305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424500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VEGA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EM00715</a:t>
              </a:r>
              <a:r>
                <a:rPr lang="es-ES" sz="800" dirty="0">
                  <a:solidFill>
                    <a:prstClr val="black"/>
                  </a:solidFill>
                </a:rPr>
                <a:t> Inspector e Interventor </a:t>
              </a: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472352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FRUCTUOSO  HARO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52006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M. GONZÁLEZ BARRIENTOS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EM05157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567096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MARTÍNEZ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EM05786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614948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BRISEÑO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EM07642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37703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E. SOTO JUÁREZ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EM05613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42406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ARENAS SARABIA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47191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VICENTE GUERRERO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EM04604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519629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RAMÓN LIMAS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566660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DE J. FLORES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EM03553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6145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R. MARTÍNEZ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8266" y="37827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ISAID SAUCEDO BARBOZA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EM09998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e Interventor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8266" y="42530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FLORES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268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Conector recto 41"/>
          <p:cNvCxnSpPr/>
          <p:nvPr/>
        </p:nvCxnSpPr>
        <p:spPr>
          <a:xfrm flipH="1">
            <a:off x="9058976" y="25158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7193887" y="2049852"/>
            <a:ext cx="9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EGRESOS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65204" y="1341552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74826" y="18839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IMELDA FLORES SANABRIA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EM05540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84450" y="1261438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5422" y="1873341"/>
            <a:ext cx="2160000" cy="389165"/>
            <a:chOff x="5016000" y="1040449"/>
            <a:chExt cx="2157939" cy="615227"/>
          </a:xfrm>
        </p:grpSpPr>
        <p:sp>
          <p:nvSpPr>
            <p:cNvPr id="19" name="Rectángulo 1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SÁENZ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EM05345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Egresos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86514" y="2515827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5" name="Grupo 3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74826" y="2752817"/>
            <a:ext cx="1980000" cy="1123583"/>
            <a:chOff x="5016000" y="1040447"/>
            <a:chExt cx="2157939" cy="1776263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6019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EM05944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LAURA SIFUENTES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 ISELA CARO RIVERA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JENY M. MANCHA RODRÍGUEZ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EM06051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FABIOLA GONZÁLEZ VÁSQUEZ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GABRIELA CORRAL MURILLO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5822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1" name="Conector recto 40"/>
          <p:cNvCxnSpPr/>
          <p:nvPr/>
        </p:nvCxnSpPr>
        <p:spPr>
          <a:xfrm flipH="1">
            <a:off x="3191603" y="25158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04164" y="2753001"/>
            <a:ext cx="1980000" cy="742583"/>
            <a:chOff x="5016000" y="1040447"/>
            <a:chExt cx="2157939" cy="1173943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01417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ARTURO G. REYES MUÑOZ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ANTONIO ZERRWECK ÁLVAREZ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REBECA CARRILLO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7989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38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Conector recto 73"/>
          <p:cNvCxnSpPr>
            <a:stCxn id="93" idx="2"/>
          </p:cNvCxnSpPr>
          <p:nvPr/>
        </p:nvCxnSpPr>
        <p:spPr>
          <a:xfrm>
            <a:off x="2437823" y="3380356"/>
            <a:ext cx="1205843" cy="245646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0" name="Conector recto 69"/>
          <p:cNvCxnSpPr/>
          <p:nvPr/>
        </p:nvCxnSpPr>
        <p:spPr>
          <a:xfrm flipH="1">
            <a:off x="3649270" y="3770220"/>
            <a:ext cx="2" cy="20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1212656" y="3809668"/>
            <a:ext cx="2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 flipH="1">
            <a:off x="9882890" y="2807522"/>
            <a:ext cx="2" cy="24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0" name="Conector recto 89"/>
          <p:cNvCxnSpPr/>
          <p:nvPr/>
        </p:nvCxnSpPr>
        <p:spPr>
          <a:xfrm flipH="1">
            <a:off x="7025450" y="2432814"/>
            <a:ext cx="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AGENCIA FISCAL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23310"/>
            <a:ext cx="2" cy="24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2426283" y="2806343"/>
            <a:ext cx="7452000" cy="473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1747635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2245937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EVERARDO J. RÍOS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EM08181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624786" y="22332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PERLA KARINA ZÚÑIGA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EM06973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1" name="Conector recto 90"/>
          <p:cNvCxnSpPr/>
          <p:nvPr/>
        </p:nvCxnSpPr>
        <p:spPr>
          <a:xfrm flipH="1">
            <a:off x="2435806" y="2806343"/>
            <a:ext cx="2" cy="4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2" name="Rectángulo 91"/>
          <p:cNvSpPr/>
          <p:nvPr/>
        </p:nvSpPr>
        <p:spPr>
          <a:xfrm>
            <a:off x="5352974" y="3076882"/>
            <a:ext cx="1476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</a:t>
            </a:r>
            <a:r>
              <a:rPr lang="es-ES" sz="1000" b="1" dirty="0">
                <a:solidFill>
                  <a:schemeClr val="tx1"/>
                </a:solidFill>
              </a:rPr>
              <a:t>ARCHIVO </a:t>
            </a:r>
          </a:p>
        </p:txBody>
      </p:sp>
      <p:sp>
        <p:nvSpPr>
          <p:cNvPr id="93" name="Rectángulo 92"/>
          <p:cNvSpPr/>
          <p:nvPr/>
        </p:nvSpPr>
        <p:spPr>
          <a:xfrm>
            <a:off x="1717823" y="3076882"/>
            <a:ext cx="144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CASETAS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94" name="Rectángulo 93"/>
          <p:cNvSpPr/>
          <p:nvPr/>
        </p:nvSpPr>
        <p:spPr>
          <a:xfrm>
            <a:off x="9151382" y="3073521"/>
            <a:ext cx="144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CAJAS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582656" y="3619573"/>
            <a:ext cx="1260000" cy="303474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CASETA NORTE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3019270" y="3619573"/>
            <a:ext cx="1260000" cy="303474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CASETA SUR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2658" y="40620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IBARRA VELÁZQUEZ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EM03602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2658" y="46153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ABELARDO ROMERO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2656" y="519040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ÁNGEL SALAZAR ADAME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59270" y="4056270"/>
            <a:ext cx="1980000" cy="389165"/>
            <a:chOff x="5016000" y="1040449"/>
            <a:chExt cx="2157943" cy="615227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A. HERRERA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3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EM07013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53666" y="461147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SANTOS JACEL PÉREZ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EM07336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53666" y="519171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ULISES FABELA BUSTAMANTE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53666" y="57756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FIDENCIO MEDINA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EM09878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0132" y="36179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N. REYES LÓPEZ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9194" y="35395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JAVIER LUNA OZUNA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EM03969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9194" y="408247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ENRIQUE DE LUNA RIOJAS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EM04797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9194" y="46364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2" name="Rectángulo 6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CAROLINA ROSALES DE LUNA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EM06489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upo 6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9194" y="51910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MYRNA G. MENCHACA ROMO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EM02936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6" name="Conector recto 75"/>
          <p:cNvCxnSpPr>
            <a:stCxn id="93" idx="2"/>
          </p:cNvCxnSpPr>
          <p:nvPr/>
        </p:nvCxnSpPr>
        <p:spPr>
          <a:xfrm flipH="1">
            <a:off x="1203682" y="3380356"/>
            <a:ext cx="1234141" cy="2312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77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ALCOHOLES</a:t>
            </a: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289490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261433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225765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1832702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303118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ABEL LÓPEZ MENCHACA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EM07162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818" y="30397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PÉREZ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EM09875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2416068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ANTONIO CARRIZALES VIDALES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EM07249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Inspectores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3112083" y="3940140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374555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PEÑA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EM08486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818" y="375410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PEÑA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EM08831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929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Conector recto 63"/>
          <p:cNvCxnSpPr/>
          <p:nvPr/>
        </p:nvCxnSpPr>
        <p:spPr>
          <a:xfrm flipH="1">
            <a:off x="8761534" y="3844701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3459024" y="3851525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EJECUCIÓN FISCAL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41544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354019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1875231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31594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F. HERNÁNDEZ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EM06857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65350" y="31679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OTONIEL FARÍAS GALINDO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EM06886</a:t>
              </a:r>
              <a:r>
                <a:rPr lang="es-ES" sz="800" dirty="0" smtClean="0">
                  <a:solidFill>
                    <a:prstClr val="black"/>
                  </a:solidFill>
                </a:rPr>
                <a:t> Subcoordinador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9722" y="417547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HUITRON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EM05529</a:t>
              </a:r>
              <a:r>
                <a:rPr lang="es-ES" sz="800" dirty="0" smtClean="0">
                  <a:solidFill>
                    <a:prstClr val="black"/>
                  </a:solidFill>
                </a:rPr>
                <a:t> Notificador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1197" y="413878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SANDRA P. VELÁZQUEZ CORZO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EM06181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65350" y="417547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CARRIZALES BECERRA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EM08783</a:t>
              </a:r>
              <a:r>
                <a:rPr lang="es-ES" sz="800" dirty="0" smtClean="0">
                  <a:solidFill>
                    <a:prstClr val="black"/>
                  </a:solidFill>
                </a:rPr>
                <a:t> Notificador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3" name="Conector recto 62"/>
          <p:cNvCxnSpPr/>
          <p:nvPr/>
        </p:nvCxnSpPr>
        <p:spPr>
          <a:xfrm flipH="1">
            <a:off x="3458186" y="3847969"/>
            <a:ext cx="52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1697" y="25393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A. VALDÉS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EM06853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369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Conector recto 32"/>
          <p:cNvCxnSpPr/>
          <p:nvPr/>
        </p:nvCxnSpPr>
        <p:spPr>
          <a:xfrm flipH="1">
            <a:off x="7119456" y="2049844"/>
            <a:ext cx="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PRESUPUESTOS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98694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39456" y="18770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IMELDA FLORES SANABRIA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EM05540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53322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DE ALBA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8662" y="1877042"/>
            <a:ext cx="2160000" cy="389164"/>
            <a:chOff x="5016000" y="1040450"/>
            <a:chExt cx="2157939" cy="615226"/>
          </a:xfrm>
        </p:grpSpPr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ALVARADO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EM08777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Presupuestos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595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691860" y="197172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CONTABILIDAD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499832" y="196270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3" y="1409327"/>
            <a:ext cx="2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0" y="1260703"/>
            <a:ext cx="2340000" cy="389165"/>
            <a:chOff x="5016000" y="1040449"/>
            <a:chExt cx="2337769" cy="615227"/>
          </a:xfrm>
        </p:grpSpPr>
        <p:sp>
          <p:nvSpPr>
            <p:cNvPr id="10" name="Rectángulo 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Kevin Abigael Tamez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EM07276</a:t>
              </a:r>
              <a:r>
                <a:rPr lang="es-ES" sz="800" dirty="0" smtClean="0">
                  <a:solidFill>
                    <a:prstClr val="black"/>
                  </a:solidFill>
                </a:rPr>
                <a:t> Contador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2784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ISABEL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EM06124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Auxiliar Administrativo </a:t>
              </a: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489569" y="197400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22727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YESSICA RUBÍ ALFARO CASTILLO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25855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JUANA C. MARTÍNEZ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EM02986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572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>
            <a:off x="7247648" y="1459285"/>
            <a:ext cx="9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9695933" y="2642521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088543" y="1458131"/>
            <a:ext cx="7796" cy="160871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ADQUISICIONES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0" name="Conector recto 39"/>
          <p:cNvCxnSpPr/>
          <p:nvPr/>
        </p:nvCxnSpPr>
        <p:spPr>
          <a:xfrm flipH="1">
            <a:off x="2503478" y="2642141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6357" y="1988633"/>
            <a:ext cx="198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ERICK D. RIOJAS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EM09834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2497428" y="263969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6357" y="1263800"/>
            <a:ext cx="2340000" cy="389165"/>
            <a:chOff x="5016000" y="1040449"/>
            <a:chExt cx="2157939" cy="615227"/>
          </a:xfrm>
        </p:grpSpPr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TEODORA MARINES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Adquisiciones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62676" y="1263800"/>
            <a:ext cx="1980000" cy="389165"/>
            <a:chOff x="5016000" y="1040449"/>
            <a:chExt cx="2157939" cy="615227"/>
          </a:xfrm>
        </p:grpSpPr>
        <p:sp>
          <p:nvSpPr>
            <p:cNvPr id="45" name="Rectángulo 4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C. TENORIO ARMENDÁRIZ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EM07172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066" y="2973394"/>
            <a:ext cx="1980000" cy="389165"/>
            <a:chOff x="5016000" y="1040449"/>
            <a:chExt cx="2157939" cy="615227"/>
          </a:xfrm>
        </p:grpSpPr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E. COLUNGA PUENTE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EM06947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3971" y="2967176"/>
            <a:ext cx="1980000" cy="389165"/>
            <a:chOff x="5016000" y="1040449"/>
            <a:chExt cx="2157939" cy="615227"/>
          </a:xfrm>
        </p:grpSpPr>
        <p:sp>
          <p:nvSpPr>
            <p:cNvPr id="53" name="Rectángulo 5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E. CAMPOS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EM05851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2906" y="2975885"/>
            <a:ext cx="1980000" cy="389165"/>
            <a:chOff x="5016000" y="1040449"/>
            <a:chExt cx="2157939" cy="615227"/>
          </a:xfrm>
        </p:grpSpPr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PATRICIA MARTÍNEZ VARELA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EM07154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2426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Conector recto 89"/>
          <p:cNvCxnSpPr/>
          <p:nvPr/>
        </p:nvCxnSpPr>
        <p:spPr>
          <a:xfrm flipH="1">
            <a:off x="4666633" y="2032256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/>
          <p:nvPr/>
        </p:nvCxnSpPr>
        <p:spPr>
          <a:xfrm flipH="1">
            <a:off x="9886631" y="2414369"/>
            <a:ext cx="2" cy="33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4" name="Conector recto 253"/>
          <p:cNvCxnSpPr/>
          <p:nvPr/>
        </p:nvCxnSpPr>
        <p:spPr>
          <a:xfrm flipH="1">
            <a:off x="2326630" y="2419437"/>
            <a:ext cx="2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88541" y="1607387"/>
            <a:ext cx="2" cy="35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2322813" y="2417726"/>
            <a:ext cx="75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666632" y="1263226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278050" y="6669754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9411155" y="6659112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PRESIDENTE MUNICIPAL</a:t>
            </a:r>
            <a:endParaRPr lang="es-MX" altLang="es-MX" sz="600" dirty="0"/>
          </a:p>
        </p:txBody>
      </p:sp>
      <p:grpSp>
        <p:nvGrpSpPr>
          <p:cNvPr id="239" name="Grupo 23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421469" y="6667767"/>
            <a:ext cx="190220" cy="147958"/>
            <a:chOff x="5016000" y="1040449"/>
            <a:chExt cx="2157939" cy="615227"/>
          </a:xfrm>
        </p:grpSpPr>
        <p:sp>
          <p:nvSpPr>
            <p:cNvPr id="240" name="Rectángulo 23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1" name="Rectángulo 24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2" name="CuadroTexto 1"/>
          <p:cNvSpPr txBox="1">
            <a:spLocks noChangeArrowheads="1"/>
          </p:cNvSpPr>
          <p:nvPr/>
        </p:nvSpPr>
        <p:spPr bwMode="auto">
          <a:xfrm>
            <a:off x="10547835" y="6659112"/>
            <a:ext cx="7508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REGIDORES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=""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9158748" y="6634807"/>
            <a:ext cx="2987762" cy="204875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84" name="Grupo 8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00807" y="1851395"/>
            <a:ext cx="2160000" cy="379240"/>
            <a:chOff x="5016000" y="1040449"/>
            <a:chExt cx="2157939" cy="645215"/>
          </a:xfrm>
        </p:grpSpPr>
        <p:sp>
          <p:nvSpPr>
            <p:cNvPr id="85" name="Rectángulo 8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NILDA GONZÁLEZ NORIEGA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Mayoría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46633" y="1853392"/>
            <a:ext cx="2160000" cy="379240"/>
            <a:chOff x="5016000" y="1040449"/>
            <a:chExt cx="2157939" cy="645215"/>
          </a:xfrm>
        </p:grpSpPr>
        <p:sp>
          <p:nvSpPr>
            <p:cNvPr id="88" name="Rectángulo 8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ELENA VILLARREAL NIETO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Minoria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2678331"/>
            <a:ext cx="2160000" cy="379240"/>
            <a:chOff x="5016000" y="1040449"/>
            <a:chExt cx="2157939" cy="645215"/>
          </a:xfrm>
        </p:grpSpPr>
        <p:sp>
          <p:nvSpPr>
            <p:cNvPr id="92" name="Rectángulo 9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THEODOROS KALIONCHIZ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EM09205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2678331"/>
            <a:ext cx="2160000" cy="379240"/>
            <a:chOff x="5016000" y="1040449"/>
            <a:chExt cx="2157939" cy="645215"/>
          </a:xfrm>
        </p:grpSpPr>
        <p:sp>
          <p:nvSpPr>
            <p:cNvPr id="95" name="Rectángulo 9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RAMÓN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EM09762</a:t>
              </a:r>
              <a:r>
                <a:rPr lang="es-ES" sz="800" dirty="0" smtClean="0">
                  <a:solidFill>
                    <a:schemeClr val="tx1"/>
                  </a:solidFill>
                </a:rPr>
                <a:t> 7°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7" name="Grupo 9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2675826"/>
            <a:ext cx="2160000" cy="379240"/>
            <a:chOff x="5016000" y="1040449"/>
            <a:chExt cx="2157939" cy="645215"/>
          </a:xfrm>
        </p:grpSpPr>
        <p:sp>
          <p:nvSpPr>
            <p:cNvPr id="98" name="Rectángulo 9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MEDINA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9" name="Rectángulo 9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EM09764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de Minoría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0" name="Grupo 9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3266102"/>
            <a:ext cx="2160000" cy="379240"/>
            <a:chOff x="5016000" y="1040449"/>
            <a:chExt cx="2157939" cy="645215"/>
          </a:xfrm>
        </p:grpSpPr>
        <p:sp>
          <p:nvSpPr>
            <p:cNvPr id="101" name="Rectángulo 10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ROSADINA ROTUNNO AGUAYO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2" name="Rectángulo 10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EM09756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3" name="Grupo 10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3266102"/>
            <a:ext cx="2160000" cy="379240"/>
            <a:chOff x="5016000" y="1040449"/>
            <a:chExt cx="2157939" cy="645215"/>
          </a:xfrm>
        </p:grpSpPr>
        <p:sp>
          <p:nvSpPr>
            <p:cNvPr id="104" name="Rectángulo 10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ELENA PÉREZ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5" name="Rectángulo 10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EM09195</a:t>
              </a:r>
              <a:r>
                <a:rPr lang="es-ES" sz="800" dirty="0" smtClean="0">
                  <a:solidFill>
                    <a:schemeClr val="tx1"/>
                  </a:solidFill>
                </a:rPr>
                <a:t> 8°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6" name="Grupo 10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3263597"/>
            <a:ext cx="2160000" cy="379240"/>
            <a:chOff x="5016000" y="1040449"/>
            <a:chExt cx="2157939" cy="645215"/>
          </a:xfrm>
        </p:grpSpPr>
        <p:sp>
          <p:nvSpPr>
            <p:cNvPr id="107" name="Rectángulo 10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ángulo 10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EM09767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9" name="Grupo 10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3884307"/>
            <a:ext cx="2160000" cy="379240"/>
            <a:chOff x="5016000" y="1040449"/>
            <a:chExt cx="2157939" cy="645215"/>
          </a:xfrm>
        </p:grpSpPr>
        <p:sp>
          <p:nvSpPr>
            <p:cNvPr id="110" name="Rectángulo 10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ALBERTO RAMOS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1" name="Rectángulo 11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EM09757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2" name="Grupo 11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3884307"/>
            <a:ext cx="2160000" cy="379240"/>
            <a:chOff x="5016000" y="1040449"/>
            <a:chExt cx="2157939" cy="645215"/>
          </a:xfrm>
        </p:grpSpPr>
        <p:sp>
          <p:nvSpPr>
            <p:cNvPr id="113" name="Rectángulo 11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TRINIDAD ESPINOZA HERNÁNDEZ </a:t>
              </a:r>
            </a:p>
          </p:txBody>
        </p:sp>
        <p:sp>
          <p:nvSpPr>
            <p:cNvPr id="114" name="Rectángulo 11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EM09760</a:t>
              </a:r>
              <a:r>
                <a:rPr lang="es-ES" sz="800" dirty="0" smtClean="0">
                  <a:solidFill>
                    <a:schemeClr val="tx1"/>
                  </a:solidFill>
                </a:rPr>
                <a:t> 9°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Grupo 11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3881802"/>
            <a:ext cx="2160000" cy="379240"/>
            <a:chOff x="5016000" y="1040449"/>
            <a:chExt cx="2157939" cy="645215"/>
          </a:xfrm>
        </p:grpSpPr>
        <p:sp>
          <p:nvSpPr>
            <p:cNvPr id="116" name="Rectángulo 11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ZUZUKY RODRÍGUEZ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7" name="Rectángulo 11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EM09770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8" name="Grupo 11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4510703"/>
            <a:ext cx="2160000" cy="379240"/>
            <a:chOff x="5016000" y="1040449"/>
            <a:chExt cx="2157939" cy="645215"/>
          </a:xfrm>
        </p:grpSpPr>
        <p:sp>
          <p:nvSpPr>
            <p:cNvPr id="119" name="Rectángulo 11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ROCIÓ PIZAÑA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0" name="Rectángulo 11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EM09758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upo 12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4510703"/>
            <a:ext cx="2160000" cy="379240"/>
            <a:chOff x="5016000" y="1040449"/>
            <a:chExt cx="2157939" cy="645215"/>
          </a:xfrm>
        </p:grpSpPr>
        <p:sp>
          <p:nvSpPr>
            <p:cNvPr id="122" name="Rectángulo 12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ZAPOPAN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3" name="Rectángulo 12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EM09766</a:t>
              </a:r>
              <a:r>
                <a:rPr lang="es-ES" sz="800" dirty="0" smtClean="0">
                  <a:solidFill>
                    <a:schemeClr val="tx1"/>
                  </a:solidFill>
                </a:rPr>
                <a:t> 10°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upo 12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4508198"/>
            <a:ext cx="2160000" cy="379240"/>
            <a:chOff x="5016000" y="1040449"/>
            <a:chExt cx="2157939" cy="645215"/>
          </a:xfrm>
        </p:grpSpPr>
        <p:sp>
          <p:nvSpPr>
            <p:cNvPr id="125" name="Rectángulo 12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ADRIANA VALENTINA ARANDA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6" name="Rectángulo 12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EM09765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7" name="Grupo 12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5127326"/>
            <a:ext cx="2160000" cy="379240"/>
            <a:chOff x="5016000" y="1040449"/>
            <a:chExt cx="2157939" cy="645215"/>
          </a:xfrm>
        </p:grpSpPr>
        <p:sp>
          <p:nvSpPr>
            <p:cNvPr id="128" name="Rectángulo 12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DE J. HERNÁNDEZ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9" name="Rectángulo 12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EM09759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0" name="Grupo 12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5127326"/>
            <a:ext cx="2160000" cy="379240"/>
            <a:chOff x="5016000" y="1040449"/>
            <a:chExt cx="2157939" cy="645215"/>
          </a:xfrm>
        </p:grpSpPr>
        <p:sp>
          <p:nvSpPr>
            <p:cNvPr id="131" name="Rectángulo 13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HERRERA PINALES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2" name="Rectángulo 13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EM09763</a:t>
              </a:r>
              <a:r>
                <a:rPr lang="es-ES" sz="800" dirty="0" smtClean="0">
                  <a:solidFill>
                    <a:schemeClr val="tx1"/>
                  </a:solidFill>
                </a:rPr>
                <a:t> 11°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3" name="Grupo 13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5124821"/>
            <a:ext cx="2160000" cy="379240"/>
            <a:chOff x="5016000" y="1040449"/>
            <a:chExt cx="2157939" cy="645215"/>
          </a:xfrm>
        </p:grpSpPr>
        <p:sp>
          <p:nvSpPr>
            <p:cNvPr id="134" name="Rectángulo 13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DANIEL GONZÁLEZ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5" name="Rectángulo 13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EM09768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</a:p>
          </p:txBody>
        </p:sp>
      </p:grpSp>
      <p:grpSp>
        <p:nvGrpSpPr>
          <p:cNvPr id="136" name="Grupo 13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5715933"/>
            <a:ext cx="2160000" cy="379240"/>
            <a:chOff x="5016000" y="1040449"/>
            <a:chExt cx="2157939" cy="645215"/>
          </a:xfrm>
        </p:grpSpPr>
        <p:sp>
          <p:nvSpPr>
            <p:cNvPr id="137" name="Rectángulo 13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8" name="Rectángulo 13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EM09761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9" name="Grupo 13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5713428"/>
            <a:ext cx="2160000" cy="379240"/>
            <a:chOff x="5016000" y="1040449"/>
            <a:chExt cx="2157939" cy="645215"/>
          </a:xfrm>
        </p:grpSpPr>
        <p:sp>
          <p:nvSpPr>
            <p:cNvPr id="140" name="Rectángulo 13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MARÍA RODRÍGUEZ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1" name="Rectángulo 14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EM09769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2" name="CuadroTexto 141"/>
          <p:cNvSpPr txBox="1"/>
          <p:nvPr/>
        </p:nvSpPr>
        <p:spPr>
          <a:xfrm>
            <a:off x="49555" y="34654"/>
            <a:ext cx="12096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+mj-lt"/>
                <a:cs typeface="Arial" panose="020B0604020202020204" pitchFamily="34" charset="0"/>
              </a:rPr>
              <a:t>CUERPO EDILICIO ADMINISTRACIÓN </a:t>
            </a:r>
            <a:r>
              <a:rPr lang="es-MX" sz="2400" b="1" dirty="0">
                <a:latin typeface="+mj-lt"/>
                <a:cs typeface="Arial" panose="020B0604020202020204" pitchFamily="34" charset="0"/>
              </a:rPr>
              <a:t>2022 - 2024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7937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RECURSOS HUMANOS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0778" y="1417287"/>
            <a:ext cx="5426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10730794" y="224215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4554080" y="224922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>
            <a:off x="7690314" y="224937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444397" y="224215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6" name="Conector recto 65"/>
          <p:cNvCxnSpPr/>
          <p:nvPr/>
        </p:nvCxnSpPr>
        <p:spPr>
          <a:xfrm flipH="1">
            <a:off x="1442794" y="2249885"/>
            <a:ext cx="92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7" name="Grupo 6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477721" y="2470545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8" name="Rectángulo 6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MILLER CANTÚ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EM09925</a:t>
              </a:r>
              <a:r>
                <a:rPr lang="es-ES" sz="800" dirty="0" smtClean="0">
                  <a:solidFill>
                    <a:prstClr val="black"/>
                  </a:solidFill>
                </a:rPr>
                <a:t> Administrador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0" name="Grupo 6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2665" y="2467064"/>
            <a:ext cx="2160000" cy="389165"/>
            <a:chOff x="5016000" y="1040449"/>
            <a:chExt cx="2157939" cy="615227"/>
          </a:xfrm>
        </p:grpSpPr>
        <p:sp>
          <p:nvSpPr>
            <p:cNvPr id="71" name="Rectángulo 7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FLOR DEL CARMEN ORTIZ CASTAÑEDA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EM09876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upo 7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17885" y="247600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4" name="Rectángulo 7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LILIANA AGUILAR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5" name="Rectángulo 7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EM07187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58268" y="2490717"/>
            <a:ext cx="2160000" cy="389165"/>
            <a:chOff x="5016000" y="1040449"/>
            <a:chExt cx="2157939" cy="615227"/>
          </a:xfrm>
        </p:grpSpPr>
        <p:sp>
          <p:nvSpPr>
            <p:cNvPr id="77" name="Rectángulo 7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A. CONTRERAS GÓMEZ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EM09838</a:t>
              </a:r>
              <a:r>
                <a:rPr lang="es-ES" sz="800" dirty="0" smtClean="0">
                  <a:solidFill>
                    <a:schemeClr val="tx1"/>
                  </a:solidFill>
                </a:rPr>
                <a:t> Supervisor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82" name="Conector recto 81"/>
          <p:cNvCxnSpPr/>
          <p:nvPr/>
        </p:nvCxnSpPr>
        <p:spPr>
          <a:xfrm flipH="1">
            <a:off x="6089027" y="1920446"/>
            <a:ext cx="24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83" name="Grupo 8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913724" y="172848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ELENA VALDÉS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EM08752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6794" y="1266254"/>
            <a:ext cx="2340000" cy="389166"/>
            <a:chOff x="5016000" y="1040448"/>
            <a:chExt cx="2157940" cy="615228"/>
          </a:xfrm>
        </p:grpSpPr>
        <p:sp>
          <p:nvSpPr>
            <p:cNvPr id="30" name="Rectángulo 2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JORGE LUIS GÁMEZ MARTÍNEZ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EM09842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Recursos Humanos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134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Conector recto 77"/>
          <p:cNvCxnSpPr/>
          <p:nvPr/>
        </p:nvCxnSpPr>
        <p:spPr>
          <a:xfrm>
            <a:off x="7404983" y="1991390"/>
            <a:ext cx="0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7" name="Conector recto 76"/>
          <p:cNvCxnSpPr/>
          <p:nvPr/>
        </p:nvCxnSpPr>
        <p:spPr>
          <a:xfrm>
            <a:off x="4778741" y="1998764"/>
            <a:ext cx="0" cy="28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CATASTRO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89363" y="1509674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10004682" y="1976642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2212751" y="1988312"/>
            <a:ext cx="0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4" name="Grupo 6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2" y="2914903"/>
            <a:ext cx="1980906" cy="501263"/>
            <a:chOff x="5015013" y="1040449"/>
            <a:chExt cx="2158926" cy="792443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1299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NANCY K. ESPARZA LÓPEZ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EM08356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NATTALI CAMPOS GONZÁLEZ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013" y="159839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2217172" y="199223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3527352"/>
            <a:ext cx="1986350" cy="389166"/>
            <a:chOff x="5014703" y="1253594"/>
            <a:chExt cx="2164860" cy="615228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53594"/>
              <a:ext cx="2157939" cy="51163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b="1" dirty="0" smtClean="0">
                  <a:solidFill>
                    <a:schemeClr val="tx1"/>
                  </a:solidFill>
                </a:rPr>
                <a:t>GUSTAVO ZAMORA DE LA CRUZ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4703" y="1646394"/>
              <a:ext cx="2164860" cy="2224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EM00836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9893" y="2914903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72" name="Rectángulo 7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GERMAIN G. DE LA CRUZ BARRIOS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88296" y="29149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MADILEYNE ZAMORA ROJAS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EM07747</a:t>
              </a:r>
              <a:r>
                <a:rPr lang="es-ES" sz="800" dirty="0" smtClean="0">
                  <a:solidFill>
                    <a:prstClr val="black"/>
                  </a:solidFill>
                </a:rPr>
                <a:t> Cajera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79" name="Rectángulo 78"/>
          <p:cNvSpPr/>
          <p:nvPr/>
        </p:nvSpPr>
        <p:spPr>
          <a:xfrm>
            <a:off x="1222751" y="2351560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VENTANILLAS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0" name="Rectángulo 79"/>
          <p:cNvSpPr/>
          <p:nvPr/>
        </p:nvSpPr>
        <p:spPr>
          <a:xfrm>
            <a:off x="3788296" y="2351559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ÁREA TECNICA 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1" name="Rectángulo 80"/>
          <p:cNvSpPr/>
          <p:nvPr/>
        </p:nvSpPr>
        <p:spPr>
          <a:xfrm>
            <a:off x="6419893" y="2347133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DESLINDES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2" name="Rectángulo 81"/>
          <p:cNvSpPr/>
          <p:nvPr/>
        </p:nvSpPr>
        <p:spPr>
          <a:xfrm>
            <a:off x="9016788" y="2344414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EJECUCIÓN FISCAL 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83" name="Grupo 8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3491" y="1268611"/>
            <a:ext cx="2340000" cy="389165"/>
            <a:chOff x="5016000" y="1040449"/>
            <a:chExt cx="2157939" cy="615227"/>
          </a:xfrm>
        </p:grpSpPr>
        <p:sp>
          <p:nvSpPr>
            <p:cNvPr id="84" name="Rectángulo 8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ALDO A. BERARDI ANCIRA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Catastro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1" y="3634217"/>
            <a:ext cx="1980000" cy="501379"/>
            <a:chOff x="5016000" y="1040449"/>
            <a:chExt cx="2157939" cy="792626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587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EM08710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A. RANGEL SÁNCHEZ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RAUL ANGUIANO PARKER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9857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1" y="434723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0" name="Rectángulo 8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TERESA SUSTAITA DELGADO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EM08930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de Inspección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2" name="Grupo 9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88296" y="35619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3" name="Rectángulo 9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F. RAMON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Rectángulo 9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EM04718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</a:t>
              </a:r>
            </a:p>
          </p:txBody>
        </p:sp>
      </p:grpSp>
      <p:grpSp>
        <p:nvGrpSpPr>
          <p:cNvPr id="95" name="Grupo 9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95670" y="41833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6" name="Rectángulo 9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CRISTIAN J. CAMPOS BRIONES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7" name="Rectángulo 9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EM09737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9893" y="3560807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99" name="Rectángulo 9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ESTRADA SOSA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EM01326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9141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2" name="Rectángulo 10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OTONIEL FARÍAS GALINDO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EM06886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95670" y="47959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ELI CAMPOS SANMIGUEL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EM09977</a:t>
              </a:r>
              <a:r>
                <a:rPr lang="es-ES" sz="800" dirty="0" smtClean="0">
                  <a:solidFill>
                    <a:prstClr val="black"/>
                  </a:solidFill>
                </a:rPr>
                <a:t> Topógrafo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675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LEGAL TENENCIA DE LA TIERRA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2580104"/>
            <a:ext cx="0" cy="45027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>
            <a:endCxn id="69" idx="0"/>
          </p:cNvCxnSpPr>
          <p:nvPr/>
        </p:nvCxnSpPr>
        <p:spPr>
          <a:xfrm>
            <a:off x="6090778" y="1272602"/>
            <a:ext cx="2713" cy="235135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ROLANDO OLIVARES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2580764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846" y="127211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EM09775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Departamento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491" y="19347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Y. CERDA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S</a:t>
              </a:r>
              <a:r>
                <a:rPr lang="es-ES" sz="800" dirty="0" smtClean="0">
                  <a:solidFill>
                    <a:prstClr val="black"/>
                  </a:solidFill>
                </a:rPr>
                <a:t>ubdirección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9815734" y="257997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7" name="Grupo 5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5734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GRECIA A. RIVAS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491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AYESHA I. VALERIO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EM03742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491" y="36239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A. PEÑA BARCO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214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ector recto 31"/>
          <p:cNvCxnSpPr/>
          <p:nvPr/>
        </p:nvCxnSpPr>
        <p:spPr>
          <a:xfrm>
            <a:off x="10671713" y="2040100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7700417" y="2041478"/>
            <a:ext cx="5426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4492517" y="2046365"/>
            <a:ext cx="5426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488430" y="2043355"/>
            <a:ext cx="0" cy="9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6087139" y="1597523"/>
            <a:ext cx="0" cy="4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DESARROLLO SOCIAL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8619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EVERARDO RODRIGUEZ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EM10050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Acción Social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" name="Conector recto 10"/>
          <p:cNvCxnSpPr/>
          <p:nvPr/>
        </p:nvCxnSpPr>
        <p:spPr>
          <a:xfrm flipH="1">
            <a:off x="1485653" y="2048308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7" name="Grupo 1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510698" y="2344348"/>
            <a:ext cx="1980000" cy="2760217"/>
            <a:chOff x="5006508" y="1648274"/>
            <a:chExt cx="2157939" cy="4363615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06508" y="1648274"/>
              <a:ext cx="2157939" cy="413685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EM07363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LUIS SÁNCHEZ JALOMO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EM07481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DIANA G. PÁEZ CRUZ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SULMA Y. SEGURA MARTÍNEZ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ROSALINDA MACÍAS ORTIZ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MEDINA FLORES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DE J. GUTIÉRREZ RIVAS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EM09355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VIVIANA VILLARREAL GUARDIOLA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EM07102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T. NARVÁEZ TORRES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CINDY CARRILLO RODRÍGUEZ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Z. VALERIO GUZMÁN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EM07317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KALONDI HERNÁNDEZ BUGARIN 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CONSUELO PÉREZ SÁNCHEZ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BALTAZAR RAMOS 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06508" y="5777390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Operativos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709616" y="2344348"/>
            <a:ext cx="1980000" cy="538579"/>
            <a:chOff x="5016000" y="1040451"/>
            <a:chExt cx="2157939" cy="85143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67413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EM07682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MÓNICA GUERRERO ESPINOZA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EM07025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CLAUDIA CASTILLO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57389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87139" y="2344559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ALBERTO MENCHACA MARTELL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EM07232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6281" y="2346148"/>
            <a:ext cx="1980000" cy="829095"/>
            <a:chOff x="5016000" y="1040451"/>
            <a:chExt cx="2157939" cy="1310713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11934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EM08377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HANSSEN D. PADILLA NARVÁEZ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MERCADO GONZÁLEZ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EM07020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A.</a:t>
              </a:r>
              <a:r>
                <a:rPr lang="es-ES" sz="1000" b="1" dirty="0">
                  <a:solidFill>
                    <a:prstClr val="black"/>
                  </a:solidFill>
                </a:rPr>
                <a:t> RODRÍGUEZ GARZA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16665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88179" y="3050038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JAVER VALDEZ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EM10110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44181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Conector recto 62"/>
          <p:cNvCxnSpPr/>
          <p:nvPr/>
        </p:nvCxnSpPr>
        <p:spPr>
          <a:xfrm>
            <a:off x="6098846" y="39865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1" name="Conector recto 60"/>
          <p:cNvCxnSpPr/>
          <p:nvPr/>
        </p:nvCxnSpPr>
        <p:spPr>
          <a:xfrm>
            <a:off x="5012540" y="357114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9" name="Conector recto 58"/>
          <p:cNvCxnSpPr/>
          <p:nvPr/>
        </p:nvCxnSpPr>
        <p:spPr>
          <a:xfrm>
            <a:off x="7175539" y="2737209"/>
            <a:ext cx="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5012540" y="273745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 flipH="1">
            <a:off x="5012540" y="2737209"/>
            <a:ext cx="2160000" cy="3648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COMUNICACIÓN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1973350"/>
            <a:ext cx="0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90778" y="1409336"/>
            <a:ext cx="5426" cy="133801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21827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AZYADEH VILLASANA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EM09841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1974011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023686" y="29809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JULIÁN DE LA PEÑA ELIZONDO 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Diseñador SR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846" y="1280661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A. GARZA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Comunicación Social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27923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MARTÍNEZ IROGOYEN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EM08264</a:t>
              </a:r>
              <a:r>
                <a:rPr lang="es-ES" sz="800" dirty="0" smtClean="0">
                  <a:solidFill>
                    <a:prstClr val="black"/>
                  </a:solidFill>
                </a:rPr>
                <a:t> Reportero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34211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ERIKA Y. ANDRADE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EM08808</a:t>
              </a:r>
              <a:r>
                <a:rPr lang="es-ES" sz="800" dirty="0" smtClean="0">
                  <a:solidFill>
                    <a:prstClr val="black"/>
                  </a:solidFill>
                </a:rPr>
                <a:t> Mercadotecnia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6205" y="21829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LITZY COVARRUBIAS NAVARRO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Manager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023686" y="336522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JORGE A. LUNA GUEDEA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EM07779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Diseñador JR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183295" y="29817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LOPEZ ZAPATA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EM09843</a:t>
              </a:r>
              <a:r>
                <a:rPr lang="es-ES" sz="800" dirty="0" smtClean="0">
                  <a:solidFill>
                    <a:prstClr val="black"/>
                  </a:solidFill>
                </a:rPr>
                <a:t> Fotógrafo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6754" y="41684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C. DOMÍNGUEZ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EM09839</a:t>
              </a:r>
              <a:r>
                <a:rPr lang="es-ES" sz="800" dirty="0" smtClean="0">
                  <a:solidFill>
                    <a:prstClr val="black"/>
                  </a:solidFill>
                </a:rPr>
                <a:t> Coppy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9815734" y="197322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4" name="Grupo 5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9749" y="2182792"/>
            <a:ext cx="1980000" cy="563346"/>
            <a:chOff x="5016000" y="1040447"/>
            <a:chExt cx="2157939" cy="890589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0797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HÉCTOR A. RAMOS CASTRO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EM08560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H. RAMOS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653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Redes Sociales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2" name="Conector recto 61"/>
          <p:cNvCxnSpPr/>
          <p:nvPr/>
        </p:nvCxnSpPr>
        <p:spPr>
          <a:xfrm flipH="1">
            <a:off x="5012540" y="3995219"/>
            <a:ext cx="2160000" cy="3648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7" name="Grupo 5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40307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PEÑA TERRAZAS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517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ATENCIÓN CIUDADANA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0773" y="1416151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0" y="1275700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ILDEFONSO DELGADO SILVA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EM07050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Atención Ciudadana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0265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DAMARIS GARCÍA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EM08447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SHELBY NAOMI GONZÁLEZ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Auxiliar Administrativo </a:t>
              </a: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KARLA LIZBETH MACÍAS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84420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INFORMATICA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101924" y="1427302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70565"/>
            <a:ext cx="2340000" cy="389164"/>
            <a:chOff x="5015998" y="1040450"/>
            <a:chExt cx="2157941" cy="615226"/>
          </a:xfrm>
        </p:grpSpPr>
        <p:sp>
          <p:nvSpPr>
            <p:cNvPr id="30" name="Rectángulo 2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8" y="1040450"/>
              <a:ext cx="2157938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CAMPORREDONDO 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EM03122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Informática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2" name="Conector recto 31"/>
          <p:cNvCxnSpPr/>
          <p:nvPr/>
        </p:nvCxnSpPr>
        <p:spPr>
          <a:xfrm>
            <a:off x="9691860" y="209438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2499832" y="2085369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4792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CASTILLO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EM07228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2489569" y="2096663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24735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ALI MORALES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4592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CASTILLO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18346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4659575" y="2649867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10418063" y="263484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088541" y="1458131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ECOLOGÍA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0" name="Conector recto 39"/>
          <p:cNvCxnSpPr/>
          <p:nvPr/>
        </p:nvCxnSpPr>
        <p:spPr>
          <a:xfrm flipH="1">
            <a:off x="1780667" y="264214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49637" y="3068246"/>
            <a:ext cx="198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FAUSTINO VARGAS LÓPEZ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EM08249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4996" y="1270259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A. DÍAZ COLUNGA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Ecología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267" y="1865528"/>
            <a:ext cx="1980000" cy="518937"/>
            <a:chOff x="5016000" y="1046238"/>
            <a:chExt cx="2157939" cy="701369"/>
          </a:xfrm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6238"/>
              <a:ext cx="2157939" cy="599984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EM07473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GARCÍA CASTRO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ADÁN LOZANO RODRÍGUEZ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49901"/>
              <a:ext cx="2157939" cy="19770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7471" y="3068246"/>
            <a:ext cx="1980000" cy="702319"/>
            <a:chOff x="5016000" y="1040447"/>
            <a:chExt cx="2157939" cy="1110291"/>
          </a:xfrm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5816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DE DIOS LEAL PERALES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EM07096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I. OROPEZA CASTAÑEDA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BRENDA MELENDEZ CHARUR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1623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68554" y="3056818"/>
            <a:ext cx="1980000" cy="554266"/>
            <a:chOff x="5016000" y="1040447"/>
            <a:chExt cx="2157939" cy="876235"/>
          </a:xfrm>
        </p:grpSpPr>
        <p:sp>
          <p:nvSpPr>
            <p:cNvPr id="30" name="Rectángulo 2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7217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TELESFORO GARCÍA SUAREZ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E. LIMÓN GONZÁLEZ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21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Verificadores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439471" y="3068246"/>
            <a:ext cx="1980000" cy="1175266"/>
            <a:chOff x="5284643" y="489913"/>
            <a:chExt cx="2157939" cy="1857969"/>
          </a:xfrm>
        </p:grpSpPr>
        <p:sp>
          <p:nvSpPr>
            <p:cNvPr id="33" name="Rectángulo 3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284643" y="489913"/>
              <a:ext cx="2157939" cy="174071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TOMAS ORTIZ DÍAZ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E. GLORIA GUAJARDO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R. ROMO GARZA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REGINALDO SALDÍVAR RUEDA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ORLANDO SÁNCHEZ MARTÍNEZ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284643" y="21133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7533902" y="263923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 flipH="1">
            <a:off x="1774615" y="2638765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6773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ector recto 21"/>
          <p:cNvCxnSpPr/>
          <p:nvPr/>
        </p:nvCxnSpPr>
        <p:spPr>
          <a:xfrm flipH="1">
            <a:off x="10423446" y="263876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1774615" y="263876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96492" y="1458131"/>
            <a:ext cx="2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ECOPARQUE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4996" y="1270259"/>
            <a:ext cx="2340000" cy="389165"/>
            <a:chOff x="5016000" y="1040449"/>
            <a:chExt cx="2157939" cy="615227"/>
          </a:xfrm>
        </p:grpSpPr>
        <p:sp>
          <p:nvSpPr>
            <p:cNvPr id="7" name="Rectángulo 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RIVERA CAZARES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996" y="1988236"/>
            <a:ext cx="198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REBECA MARTÍNEZ DOMÍNGUEZ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EM09637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90667" y="3186131"/>
            <a:ext cx="1980000" cy="791346"/>
            <a:chOff x="5016000" y="833938"/>
            <a:chExt cx="2157939" cy="1251032"/>
          </a:xfrm>
        </p:grpSpPr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3938"/>
              <a:ext cx="2157939" cy="113938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EM09718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RAMÓN BARRÓN LÓPEZ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REYNALDO CASTAÑEDA RDZ</a:t>
              </a:r>
              <a:r>
                <a:rPr lang="es-ES" sz="800" b="1" dirty="0" smtClean="0">
                  <a:solidFill>
                    <a:prstClr val="black"/>
                  </a:solidFill>
                </a:rPr>
                <a:t>.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1780667" y="264214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6492" y="3189507"/>
            <a:ext cx="1980000" cy="651558"/>
            <a:chOff x="5016000" y="1054928"/>
            <a:chExt cx="2157939" cy="1030042"/>
          </a:xfrm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54928"/>
              <a:ext cx="2157939" cy="91839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DANIEL GARNICA FLORES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EM09618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ARON R. VILLASANA IRUEGAS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438869" y="3186131"/>
            <a:ext cx="1980000" cy="791346"/>
            <a:chOff x="5016000" y="833938"/>
            <a:chExt cx="2157939" cy="1251032"/>
          </a:xfrm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3938"/>
              <a:ext cx="2157939" cy="113938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RAMIRO SÁNCHEZ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NEIRA JUÁREZ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GALINDO RAMOS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37462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6" name="Conector recto 85"/>
          <p:cNvCxnSpPr/>
          <p:nvPr/>
        </p:nvCxnSpPr>
        <p:spPr>
          <a:xfrm flipH="1">
            <a:off x="2883139" y="1474643"/>
            <a:ext cx="54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0" name="Conector recto 169"/>
          <p:cNvCxnSpPr/>
          <p:nvPr/>
        </p:nvCxnSpPr>
        <p:spPr>
          <a:xfrm>
            <a:off x="10895665" y="1760081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69" name="Conector recto 168"/>
          <p:cNvCxnSpPr/>
          <p:nvPr/>
        </p:nvCxnSpPr>
        <p:spPr>
          <a:xfrm>
            <a:off x="8492929" y="1766572"/>
            <a:ext cx="0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4851" y="1292086"/>
            <a:ext cx="2" cy="18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3700211" y="1766572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FORESTACIÓN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298536" y="1759147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298697" y="1764778"/>
            <a:ext cx="96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3" name="Grupo 3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887" y="2098054"/>
            <a:ext cx="198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GERARDO LÓPEZ SÁENZ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EM07468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Actividades Rio Monclova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15238" y="2100110"/>
            <a:ext cx="1980000" cy="389165"/>
            <a:chOff x="5016000" y="1040449"/>
            <a:chExt cx="2157939" cy="615227"/>
          </a:xfrm>
        </p:grpSpPr>
        <p:sp>
          <p:nvSpPr>
            <p:cNvPr id="64" name="Rectángulo 6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BRANDON REYES RUEDA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Zona Sur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1694" y="994945"/>
            <a:ext cx="2340000" cy="389165"/>
            <a:chOff x="5016000" y="1040449"/>
            <a:chExt cx="2157939" cy="615227"/>
          </a:xfrm>
        </p:grpSpPr>
        <p:sp>
          <p:nvSpPr>
            <p:cNvPr id="105" name="Rectángulo 10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OBET VILLARREAL CERVANTES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Forestación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08536" y="2587337"/>
            <a:ext cx="1980000" cy="1325616"/>
            <a:chOff x="5016000" y="894338"/>
            <a:chExt cx="2157939" cy="2095654"/>
          </a:xfrm>
        </p:grpSpPr>
        <p:sp>
          <p:nvSpPr>
            <p:cNvPr id="149" name="Rectángulo 14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38"/>
              <a:ext cx="2157939" cy="1978404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EM04867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ELISEO ALMANZA RAMÍREZ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ANDRÉS TOVAR SANDOVAL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ROGELIO NAVARRETE FLORES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EM05979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ARTURO CARRIZALES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EM03376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ONTIVEROS MONTES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MENDEZ TREJO</a:t>
              </a:r>
            </a:p>
          </p:txBody>
        </p:sp>
        <p:sp>
          <p:nvSpPr>
            <p:cNvPr id="150" name="Rectángulo 14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75549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7" name="Grupo 15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67774" y="1296263"/>
            <a:ext cx="1980000" cy="384831"/>
            <a:chOff x="5016000" y="1040449"/>
            <a:chExt cx="2157939" cy="608375"/>
          </a:xfrm>
        </p:grpSpPr>
        <p:sp>
          <p:nvSpPr>
            <p:cNvPr id="158" name="Rectángulo 15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DEL C. MIRLES CANTÚ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9" name="Rectángulo 15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276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EM09508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0" name="Grupo 15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08536" y="2101144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61" name="Rectángulo 16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HERNÁNDEZ HERRERA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2" name="Rectángulo 16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EM09537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Zona Norte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3" name="Grupo 16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16650" y="2096014"/>
            <a:ext cx="1980000" cy="389165"/>
            <a:chOff x="5016000" y="1040449"/>
            <a:chExt cx="2157939" cy="615227"/>
          </a:xfrm>
        </p:grpSpPr>
        <p:sp>
          <p:nvSpPr>
            <p:cNvPr id="164" name="Rectángulo 16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MANUEL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5" name="Rectángulo 16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EM08345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Supervisor Zona Norte </a:t>
              </a:r>
            </a:p>
          </p:txBody>
        </p:sp>
      </p:grpSp>
      <p:grpSp>
        <p:nvGrpSpPr>
          <p:cNvPr id="166" name="Grupo 16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13562" y="2096014"/>
            <a:ext cx="1980000" cy="389165"/>
            <a:chOff x="5016000" y="1040449"/>
            <a:chExt cx="2157939" cy="615227"/>
          </a:xfrm>
        </p:grpSpPr>
        <p:sp>
          <p:nvSpPr>
            <p:cNvPr id="167" name="Rectángulo 16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EDGAR IBARRA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8" name="Rectángulo 16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Zona Sur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2" name="Grupo 17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285" y="1568935"/>
            <a:ext cx="1980000" cy="427265"/>
            <a:chOff x="5016000" y="1040449"/>
            <a:chExt cx="2157939" cy="675459"/>
          </a:xfrm>
        </p:grpSpPr>
        <p:sp>
          <p:nvSpPr>
            <p:cNvPr id="173" name="Rectángulo 17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EM08300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ELOY VILLARREAL CERVANTES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DAVID PUENTE MEDINA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4" name="Rectángulo 17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8140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5" name="Grupo 17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16650" y="2587338"/>
            <a:ext cx="1983145" cy="1328339"/>
            <a:chOff x="5016000" y="894340"/>
            <a:chExt cx="2161367" cy="2099958"/>
          </a:xfrm>
        </p:grpSpPr>
        <p:sp>
          <p:nvSpPr>
            <p:cNvPr id="176" name="Rectángulo 17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40"/>
              <a:ext cx="2157939" cy="186938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EM04465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FLORIÁN JIMÉNEZ SANTILLÁN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EM03336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PABLO ALMANZA GARCÍA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EM00567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FAUSTINO RAMOS AGUIRRE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EM02560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IBARRA GUARDIOLA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RENE CARRIZALES DE LA CERDA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LUIS ROMO GARZA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77" name="Rectángulo 17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9428" y="27597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8" name="Grupo 17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254" y="2624105"/>
            <a:ext cx="1980001" cy="730795"/>
            <a:chOff x="5015999" y="1604787"/>
            <a:chExt cx="2157940" cy="1371193"/>
          </a:xfrm>
        </p:grpSpPr>
        <p:sp>
          <p:nvSpPr>
            <p:cNvPr id="179" name="Rectángulo 17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604787"/>
              <a:ext cx="2157939" cy="1065444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EM09231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OLGA ORTIZ GONZALES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HILDA BARBOZA SANDOVAL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0" name="Rectángulo 17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670231"/>
              <a:ext cx="2157939" cy="3057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1" name="Grupo 18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18029" y="2585471"/>
            <a:ext cx="1980001" cy="541846"/>
            <a:chOff x="5015999" y="1604787"/>
            <a:chExt cx="2157940" cy="856600"/>
          </a:xfrm>
        </p:grpSpPr>
        <p:sp>
          <p:nvSpPr>
            <p:cNvPr id="182" name="Rectángulo 18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604787"/>
              <a:ext cx="2157939" cy="79942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EM08558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GENARO LOZANO SÁNCHEZ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RODRÍGUEZ ZACARÍAS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3" name="Rectángulo 18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22688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4" name="Grupo 18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09071" y="2585467"/>
            <a:ext cx="1980000" cy="1228115"/>
            <a:chOff x="5016000" y="1641253"/>
            <a:chExt cx="2157939" cy="1941516"/>
          </a:xfrm>
        </p:grpSpPr>
        <p:sp>
          <p:nvSpPr>
            <p:cNvPr id="185" name="Rectángulo 18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641253"/>
              <a:ext cx="2157939" cy="178820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EM02504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MORENO RAMOS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VEGA HERNÁNDEZ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MANUEL HERNANDEZ MTZ.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NALLELY ROBLEDO JIMENEZ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6" name="Rectángulo 18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34826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7" name="Conector recto 186"/>
          <p:cNvCxnSpPr/>
          <p:nvPr/>
        </p:nvCxnSpPr>
        <p:spPr>
          <a:xfrm>
            <a:off x="2498686" y="1751606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88" name="Grupo 18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8686" y="4051314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89" name="Rectángulo 18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0" name="Rectángulo 18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Peticiones Ciudadanas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1" name="Conector recto 190"/>
          <p:cNvCxnSpPr/>
          <p:nvPr/>
        </p:nvCxnSpPr>
        <p:spPr>
          <a:xfrm>
            <a:off x="4931694" y="1763270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2" name="Grupo 19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941694" y="4059963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93" name="Rectángulo 19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R. LAFUENTE GUERECA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4" name="Rectángulo 19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EM08608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Plazas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5" name="Conector recto 194"/>
          <p:cNvCxnSpPr/>
          <p:nvPr/>
        </p:nvCxnSpPr>
        <p:spPr>
          <a:xfrm>
            <a:off x="7326601" y="1757047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6" name="Grupo 19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36601" y="4056755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97" name="Rectángulo 19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A. REYES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8" name="Rectángulo 19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EM09334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Plazas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9" name="Conector recto 198"/>
          <p:cNvCxnSpPr/>
          <p:nvPr/>
        </p:nvCxnSpPr>
        <p:spPr>
          <a:xfrm>
            <a:off x="9695393" y="1755253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0" name="Grupo 19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5393" y="4054961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201" name="Rectángulo 20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SAÚL A. MARTÍNEZ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2" name="Rectángulo 20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EM04881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de Pipas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1783" y="4587957"/>
            <a:ext cx="1987353" cy="1816914"/>
            <a:chOff x="5016000" y="894338"/>
            <a:chExt cx="2165954" cy="2872343"/>
          </a:xfrm>
        </p:grpSpPr>
        <p:sp>
          <p:nvSpPr>
            <p:cNvPr id="67" name="Rectángulo 6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38"/>
              <a:ext cx="2157940" cy="269834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CESAR A. BARBOZA JIMÉNEZ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H. DE LA CRUZ RAMÍREZ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LUIS ZAVALA CONTRERAS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CASTAÑEDA DIAZ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A. MORALES GUAJARDO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EM10117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REGINALDO SANCHEZ GARZA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24015" y="353218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938020" y="4592299"/>
            <a:ext cx="1980000" cy="1802883"/>
            <a:chOff x="5016000" y="616887"/>
            <a:chExt cx="2157939" cy="2850163"/>
          </a:xfrm>
        </p:grpSpPr>
        <p:sp>
          <p:nvSpPr>
            <p:cNvPr id="70" name="Rectángulo 6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616887"/>
              <a:ext cx="2157939" cy="269148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EM03137 </a:t>
              </a:r>
              <a:r>
                <a:rPr lang="es-ES" sz="800" b="1" dirty="0" smtClean="0">
                  <a:solidFill>
                    <a:schemeClr val="tx1"/>
                  </a:solidFill>
                </a:rPr>
                <a:t>FRANCISCO GUTIÉRREZ MEDRANO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EM08303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MORENO PONCE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M. OLIVERA RAMOS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A. CASTILLO GARCÍA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EM09357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M. PÉREZ CORTES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EM08889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SOTERO MARTÍNEZ HERNÁNDEZ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EM09362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M. SAUCEDO BRIONES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SÁNCHEZ GARCÍA 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23255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36601" y="4592299"/>
            <a:ext cx="1980000" cy="1802883"/>
            <a:chOff x="5016000" y="616887"/>
            <a:chExt cx="2157939" cy="2850163"/>
          </a:xfrm>
        </p:grpSpPr>
        <p:sp>
          <p:nvSpPr>
            <p:cNvPr id="73" name="Rectángulo 7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616887"/>
              <a:ext cx="2157939" cy="269148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EM00178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ERNESTO ALARCÓN NEIRA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EM00729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GUSMARO CAMPOS ESTRADA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SALAZAR SILLAS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FRANCISCO J. URQUIDI ROJAS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VALDEZ MORENO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BORJAS OLVERA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EM07769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SÁNCHEZ ARÉVALO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EM08307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A. SMITH BRISEÑO  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23255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5394" y="4595300"/>
            <a:ext cx="1980000" cy="1442571"/>
            <a:chOff x="5016001" y="894338"/>
            <a:chExt cx="2157940" cy="2280548"/>
          </a:xfrm>
        </p:grpSpPr>
        <p:sp>
          <p:nvSpPr>
            <p:cNvPr id="78" name="Rectángulo 7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894338"/>
              <a:ext cx="2157940" cy="21512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EFRAÍN DE LA CRUZ FRANCO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EM04298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ALBERTO PEDRAZA PÉREZ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EM05429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ASBIEL I. ALMANZA RAMÍREZ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EM02490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H. MONTES CAMPOS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ROQUE HERNÁNDEZ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EM08594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VÁZQUEZ RAMOS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EM09634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MARINES RODRIGUEZ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294038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5613" y="1170335"/>
            <a:ext cx="1980001" cy="527526"/>
            <a:chOff x="5015999" y="1912742"/>
            <a:chExt cx="2157940" cy="833961"/>
          </a:xfrm>
        </p:grpSpPr>
        <p:sp>
          <p:nvSpPr>
            <p:cNvPr id="84" name="Rectángulo 8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912742"/>
              <a:ext cx="2157939" cy="65417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REYNALDO VALDES CAMPOS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NATALIA LOPEZ GUAJARDO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51220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20492" y="3237527"/>
            <a:ext cx="1980000" cy="389165"/>
            <a:chOff x="5016000" y="1040449"/>
            <a:chExt cx="2157939" cy="615227"/>
          </a:xfrm>
        </p:grpSpPr>
        <p:sp>
          <p:nvSpPr>
            <p:cNvPr id="91" name="Rectángulo 9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MORALES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EM10073</a:t>
              </a:r>
              <a:r>
                <a:rPr lang="es-ES" sz="800" dirty="0" smtClean="0">
                  <a:solidFill>
                    <a:prstClr val="black"/>
                  </a:solidFill>
                </a:rPr>
                <a:t> Intendente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633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Conector recto 38"/>
          <p:cNvCxnSpPr/>
          <p:nvPr/>
        </p:nvCxnSpPr>
        <p:spPr>
          <a:xfrm flipH="1">
            <a:off x="10433943" y="2646399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 flipH="1">
            <a:off x="1791074" y="2648800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80446" y="1910146"/>
            <a:ext cx="190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78659" y="1624435"/>
            <a:ext cx="2" cy="23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" name="Grupo 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18349" y="1715563"/>
            <a:ext cx="1800000" cy="389166"/>
            <a:chOff x="5016000" y="1040449"/>
            <a:chExt cx="2157939" cy="615227"/>
          </a:xfrm>
        </p:grpSpPr>
        <p:sp>
          <p:nvSpPr>
            <p:cNvPr id="4" name="Rectángulo 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GÁMEZ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Rectángulo 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Secretario Particular Presidente Mpal</a:t>
              </a:r>
              <a:r>
                <a:rPr lang="es-ES" sz="800" dirty="0" smtClean="0">
                  <a:solidFill>
                    <a:prstClr val="black"/>
                  </a:solidFill>
                </a:rPr>
                <a:t>.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DESPACHO DEL ALCALDE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818662" y="1270935"/>
            <a:ext cx="2520000" cy="434975"/>
            <a:chOff x="5015999" y="1040449"/>
            <a:chExt cx="2160001" cy="599536"/>
          </a:xfrm>
        </p:grpSpPr>
        <p:sp>
          <p:nvSpPr>
            <p:cNvPr id="10" name="Rectángulo 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98353" y="2085532"/>
            <a:ext cx="216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1076" y="2848159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0" name="Rectángulo 1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MYRNA OFELIA FUENTES ÁVILA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EM06940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0446" y="2848159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3" name="Rectángulo 2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LIBERTAD VILLARREAL AGUIRRE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EM09220  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443917" y="2844690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9" name="Rectángulo 2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BLANCA ENRÍQUEZ ALDACO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EM09836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8058" y="3813188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schemeClr val="tx1"/>
                  </a:solidFill>
                </a:rPr>
                <a:t>VERÓNICA DÍAZ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EM09785  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Depto. Eventos Especiales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1795000" y="264266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446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Conector recto 33"/>
          <p:cNvCxnSpPr/>
          <p:nvPr/>
        </p:nvCxnSpPr>
        <p:spPr>
          <a:xfrm flipH="1">
            <a:off x="6087139" y="1959386"/>
            <a:ext cx="18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10905544" y="246871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OBRAS PUBLICAS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614518" y="246164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87139" y="1398695"/>
            <a:ext cx="2815" cy="25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612915" y="2469373"/>
            <a:ext cx="92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6110"/>
            <a:ext cx="2340000" cy="389165"/>
            <a:chOff x="5016000" y="1040449"/>
            <a:chExt cx="2157939" cy="615227"/>
          </a:xfrm>
        </p:grpSpPr>
        <p:sp>
          <p:nvSpPr>
            <p:cNvPr id="38" name="Rectángulo 3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628246" y="1711617"/>
            <a:ext cx="2160000" cy="475001"/>
            <a:chOff x="5016000" y="995099"/>
            <a:chExt cx="2157939" cy="750925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95099"/>
              <a:ext cx="2157939" cy="60677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EM09861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PEDRO RODRÍGUEZ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EM09974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G. SALDAÑA MORENO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1152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302256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K. OJEDA LIRA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EM03120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39273" y="2767376"/>
            <a:ext cx="2160000" cy="891200"/>
            <a:chOff x="5016000" y="1040445"/>
            <a:chExt cx="2157939" cy="1408892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11951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EM06997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ROBLES GONZÁLEZ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SHEILA ARREOLA ROSALES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EM04222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CESAR A. </a:t>
              </a:r>
              <a:r>
                <a:rPr lang="es-ES" sz="1000" b="1" dirty="0">
                  <a:solidFill>
                    <a:schemeClr val="tx1"/>
                  </a:solidFill>
                </a:rPr>
                <a:t>RODRÍGUEZ FALCÓN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KEVIN A. GALVAN DE LA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1483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386641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VÍCTOR MALDONADO JUÁREZ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EM03155 </a:t>
              </a:r>
              <a:r>
                <a:rPr lang="es-ES" sz="800" dirty="0" smtClean="0">
                  <a:solidFill>
                    <a:prstClr val="black"/>
                  </a:solidFill>
                </a:rPr>
                <a:t>Chofer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43513" y="276276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SINTIA MARVILA OLVEDA DE LA ROSA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EM08964 </a:t>
              </a:r>
              <a:r>
                <a:rPr lang="es-ES" sz="800" dirty="0" smtClean="0">
                  <a:solidFill>
                    <a:prstClr val="black"/>
                  </a:solidFill>
                </a:rPr>
                <a:t>Atención Ciudadana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227970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HERNANDEZ DE LA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EM10006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58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PAVIMENTACIÓN Y SUPERVISORES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640799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634552"/>
            <a:ext cx="0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634552"/>
            <a:ext cx="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638848"/>
            <a:ext cx="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631512"/>
            <a:ext cx="776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8902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ALFONSO RAMOS MOLINA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EM02988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639509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888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SÁNCHEZ DÁVALOS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EM08509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87687" y="28891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ANTONIO CAMPOS CÁRDENAS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0709" y="2888849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ANDRÉS TREVIÑO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EM08820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0758" y="1983686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MARINES CARRIÓN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EM05147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Pavimentación/Obras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386274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87687" y="36666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ANTONIO ZAMORA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36666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DAVID GONZÁLEZ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0709" y="36666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PÉREZ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EM08510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0546" y="36666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RICARDO ROSALES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EM07537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133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COPLADEM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52383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521885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773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MARIA DE LOS ANGELES RIVAS CORTES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522546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7718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JENNYFER A. HERNÁNDEZ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87687" y="2772201"/>
            <a:ext cx="1980000" cy="556224"/>
            <a:chOff x="5016000" y="1040447"/>
            <a:chExt cx="2157939" cy="879329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226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EM07319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YOLANDA SEGURA SOSA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YOHANA FUENTES ORDOÑEZ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52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0709" y="27718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ABIGAIL BARRIOS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EM07840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1469" y="186543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GONZÁLEZ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EM06386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COPLADEM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41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 flipH="1">
            <a:off x="6090773" y="1626941"/>
            <a:ext cx="2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9622" y="27131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MARY JOSÉ ZERTUCHE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EM08830</a:t>
              </a:r>
              <a:r>
                <a:rPr lang="es-ES" sz="800" dirty="0" smtClean="0">
                  <a:solidFill>
                    <a:prstClr val="black"/>
                  </a:solidFill>
                </a:rPr>
                <a:t> Dibujante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0" name="Rectángulo redondeado 19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PROYECTOS Y DISEÑO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9622" y="194178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ALICIA RODRÍGUEZ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EM04379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Proyectos y Diseño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3" y="12693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853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Conector recto 50"/>
          <p:cNvCxnSpPr/>
          <p:nvPr/>
        </p:nvCxnSpPr>
        <p:spPr>
          <a:xfrm flipH="1">
            <a:off x="4509229" y="2174668"/>
            <a:ext cx="29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TOPOGRAFÍA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401817" y="2725863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79731" y="271961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15315" y="271961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4" y="2723912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90775" y="1525182"/>
            <a:ext cx="776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35179" y="2724573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25315" y="30483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A. SÁNCHEZ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EM03479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21342" y="3048344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NÁJERA CASTAÑEDA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EM03730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3" y="1279944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655" y="1980992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ROCHA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EM00441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Cuadrilla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92739" y="3045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TIJERINA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EM04685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1020" y="304536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46" name="Rectángulo 4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GERÓNIMO E. CADENA MENCHACA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EM08723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99731" y="19809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ALFONSO HERNÁNDEZ SADE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EM04536</a:t>
              </a:r>
              <a:r>
                <a:rPr lang="es-ES" sz="800" dirty="0" smtClean="0">
                  <a:solidFill>
                    <a:prstClr val="black"/>
                  </a:solidFill>
                </a:rPr>
                <a:t> Topógrafo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409578" y="19809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MELGAREJO MALDONADO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EM09221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564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>
            <a:off x="8663551" y="2516084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3492582" y="2523152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CUADRILLA DE CONSTRUCCIÓN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412451" y="2526717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>
            <a:endCxn id="44" idx="2"/>
          </p:cNvCxnSpPr>
          <p:nvPr/>
        </p:nvCxnSpPr>
        <p:spPr>
          <a:xfrm flipH="1">
            <a:off x="4767131" y="2517589"/>
            <a:ext cx="0" cy="64975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521885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773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F. SIFUENTES ZÚÑIGA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EM01927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522546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7718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ELEODORO GÁMEZ CHÁVEZ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EM00836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0709" y="27718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HERRERA SOTO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EM01477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4022" y="1861092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VÍCTOR M. MENDOZA TAMAYO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EM04014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Cuadrilla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77131" y="27781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I. REQUENA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EM00793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677089" y="376088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RIGOBERTO ESQUIVEL LARA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EM10040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02582" y="37571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OMAR GARCÍA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EM04012</a:t>
              </a:r>
              <a:r>
                <a:rPr lang="es-ES" sz="800" dirty="0" smtClean="0">
                  <a:solidFill>
                    <a:prstClr val="black"/>
                  </a:solidFill>
                </a:rPr>
                <a:t> Plomero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610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Conector recto 83"/>
          <p:cNvCxnSpPr/>
          <p:nvPr/>
        </p:nvCxnSpPr>
        <p:spPr>
          <a:xfrm flipH="1">
            <a:off x="8664702" y="5640846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3" name="Conector recto 82"/>
          <p:cNvCxnSpPr/>
          <p:nvPr/>
        </p:nvCxnSpPr>
        <p:spPr>
          <a:xfrm flipH="1">
            <a:off x="3554701" y="5646210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1" name="Conector recto 80"/>
          <p:cNvCxnSpPr/>
          <p:nvPr/>
        </p:nvCxnSpPr>
        <p:spPr>
          <a:xfrm flipH="1">
            <a:off x="7307808" y="3625565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MAQUINARIA PESADA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6" name="Conector recto 35"/>
          <p:cNvCxnSpPr/>
          <p:nvPr/>
        </p:nvCxnSpPr>
        <p:spPr>
          <a:xfrm flipH="1">
            <a:off x="4905692" y="3625949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9999079" y="2747482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2212751" y="2747482"/>
            <a:ext cx="0" cy="28967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486500"/>
            <a:ext cx="776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9436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1" indent="-45720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DE LA CERDA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EM10093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/ Mantenimiento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74748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9422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PÉREZ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EM01665 </a:t>
              </a:r>
              <a:r>
                <a:rPr lang="es-ES" sz="800" dirty="0">
                  <a:solidFill>
                    <a:prstClr val="black"/>
                  </a:solidFill>
                </a:rPr>
                <a:t>Mecánico / Mantenimiento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258680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2584" y="174972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GARZA LEDEZMA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EM08193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Maquinaria Pesada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7330" y="2239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ALFREDO PADILLA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EM03038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917330" y="3928794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EM03967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JOSÉ ALFREDO TORRES LÓPEZ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EM00191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DE LA ROSA RODRÍGUEZ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EM01306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SANTIAGO GALVÁN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EM05203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ROGELIO BERNAL JIMÉNEZ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EM02728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SILVANO MATA SERRANO 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Chofer de Carga General </a:t>
              </a: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1" y="3941604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EM04295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JESÚS R. REZA JUÁREZ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EM04592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MIGUEL A. CAMERO DÍAZ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EM04593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HERIBERTO JUÁREZ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EM04854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FRANCISCO TORRES RAMÍREZ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EM09402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CRISTÓBAL MATA MARTÍNEZ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EM00455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JESÚS RODRÍGUEZ MORENO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20104" y="3922763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EM09342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ROBERTO HERNÁNDEZ ROQUE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EM09343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JOSÉ L. ÁLVAREZ CONTRERAS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JOVANY LEIJA REQUENA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EM09341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JOSÉ A. JIMÉNEZ CARMONA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Chofer de Carga General </a:t>
              </a: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3928794"/>
            <a:ext cx="1980000" cy="1463493"/>
            <a:chOff x="5016000" y="232824"/>
            <a:chExt cx="2157939" cy="2313622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4"/>
              <a:ext cx="2157939" cy="21127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EM02960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JULIO C. LOERA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EM04643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ZACARÍAS VALDEZ GALINDO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EM04846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ALEJO ESPINOZA PÉREZ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EM04850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RAFAEL CARDIEL DE LA ROSA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EM07299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CLAUDIO FERNÁNDEZ SALAS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LEONARDO GALVÁN GALLEGOS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EM04993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FRANCISCO J. CHÁVEZ MÉNDEZ  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119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 Maquinaria Pesada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64701" y="59188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OLEGARIO MARTÍNEZ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EM06702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V</a:t>
              </a:r>
              <a:r>
                <a:rPr lang="es-ES" sz="800" dirty="0" smtClean="0">
                  <a:solidFill>
                    <a:prstClr val="black"/>
                  </a:solidFill>
                </a:rPr>
                <a:t>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674702" y="59146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RODRÍGUEZ CANO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V</a:t>
              </a:r>
              <a:r>
                <a:rPr lang="es-ES" sz="800" dirty="0" smtClean="0">
                  <a:solidFill>
                    <a:prstClr val="black"/>
                  </a:solidFill>
                </a:rPr>
                <a:t>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0" name="Conector recto 79"/>
          <p:cNvCxnSpPr/>
          <p:nvPr/>
        </p:nvCxnSpPr>
        <p:spPr>
          <a:xfrm flipH="1">
            <a:off x="2224546" y="3626064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2" name="Conector recto 81"/>
          <p:cNvCxnSpPr/>
          <p:nvPr/>
        </p:nvCxnSpPr>
        <p:spPr>
          <a:xfrm flipH="1">
            <a:off x="2224546" y="564210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6096208" y="5643372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159" y="5915362"/>
            <a:ext cx="1980000" cy="485027"/>
            <a:chOff x="5016000" y="1040448"/>
            <a:chExt cx="2157939" cy="766775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8"/>
              <a:ext cx="2157939" cy="6141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EM10076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OFELIO ESQUIVEL MARTINEZ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AMIR POOT RIVAS HAMLET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7272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357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BACHEO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906107"/>
            <a:ext cx="0" cy="9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899860"/>
            <a:ext cx="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899860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90415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24546" y="2904817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9279" y="180131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LINAJE IRUEGAS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EM08178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Bacheo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7330" y="23471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DE JESÚS GARCÍA RIVAS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EM03298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Área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5584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EM07344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OLIVERIO TORRES HERNÁNDEZ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LUIS M. GARCÍA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EM05438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IVÁN E. MERAZ CORTES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EM07661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DANIEL I. LÓPEZ GARCÍA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JAIME DE LA GARZA GUERRERO 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76980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EM09576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MANUEL MARTÍNEZ SÁNCHEZ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JAIRO J. LLANAS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EM07691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ERASMO GARCÍA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EM08879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RODRIGO FALCÓN LLANAS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EM10111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ADRIAN BARRERA BARAJAS</a:t>
              </a: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98010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EM09504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ÓSCAR M. GARCÍA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EM04575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MANUEL DE J. GARCÍA FLORES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EM03114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JESÚS DUQUE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	EM08616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ALVIN MARTÍNEZ CRUZ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26092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EM05303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SALVADOR GUERRA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EM04575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C. ROJAS LINARES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SERGIO CURA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EM03220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MAURO A. CABRERA ESPARZA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EM05029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PABLO RODRÍGUEZ MARTÍNEZ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234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830089" y="2181793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2234017" y="2183407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896" y="1641422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52726" y="2499181"/>
            <a:ext cx="1980000" cy="572054"/>
            <a:chOff x="5016000" y="1040449"/>
            <a:chExt cx="2157939" cy="904355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9421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MIGUEL TONCHE HUERTA</a:t>
              </a: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34379" y="2184068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0" name="Rectángulo redondeado 19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DESARROLLO URBANO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596" y="12693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4017" y="33307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G. MARTÍNEZ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EM8329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42268" y="2499181"/>
            <a:ext cx="1980000" cy="572054"/>
            <a:chOff x="5016000" y="1040449"/>
            <a:chExt cx="2157939" cy="904355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9421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DENISSE I. MEJÍA TORRES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E. SERRATO SAUCEDO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59681" y="33285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ALFREDO R. RODRÍGUEZ RICO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EM4260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391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ángulo redondeado 5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MANTENIMIENTO </a:t>
            </a:r>
          </a:p>
        </p:txBody>
      </p:sp>
      <p:cxnSp>
        <p:nvCxnSpPr>
          <p:cNvPr id="49" name="Conector recto 48"/>
          <p:cNvCxnSpPr/>
          <p:nvPr/>
        </p:nvCxnSpPr>
        <p:spPr>
          <a:xfrm flipH="1">
            <a:off x="7272435" y="3323342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 flipH="1">
            <a:off x="4812064" y="3312071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9830188" y="2504940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2234017" y="2511252"/>
            <a:ext cx="0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101406" y="1494391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" name="Grupo 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593" y="1258678"/>
            <a:ext cx="2340000" cy="389165"/>
            <a:chOff x="5016000" y="1040449"/>
            <a:chExt cx="2337769" cy="615227"/>
          </a:xfrm>
        </p:grpSpPr>
        <p:sp>
          <p:nvSpPr>
            <p:cNvPr id="6" name="Rectángulo 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ANTONIO AGUILAR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ctángulo 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EM06933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8593" y="1880556"/>
            <a:ext cx="1980000" cy="389165"/>
            <a:chOff x="5016000" y="1040449"/>
            <a:chExt cx="2157939" cy="615227"/>
          </a:xfrm>
        </p:grpSpPr>
        <p:sp>
          <p:nvSpPr>
            <p:cNvPr id="11" name="Rectángulo 1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RICARDO OVALLE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EM07969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4017" y="2720696"/>
            <a:ext cx="1980000" cy="389165"/>
            <a:chOff x="5016000" y="1040449"/>
            <a:chExt cx="2157939" cy="615227"/>
          </a:xfrm>
        </p:grpSpPr>
        <p:sp>
          <p:nvSpPr>
            <p:cNvPr id="14" name="Rectángulo 1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LIBRADO MALDONADO SEGOVIA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EM08731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7" name="Rectángulo 16">
            <a:extLst>
              <a:ext uri="{FF2B5EF4-FFF2-40B4-BE49-F238E27FC236}">
                <a16:creationId xmlns=""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1244017" y="3312773"/>
            <a:ext cx="1980000" cy="1323290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EM00270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MAURO CABRERA LÓPEZ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EM09322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JULIÁN RAMÍREZ VARGAS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EM10041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HILARIO HERNANDEZ HDZ.</a:t>
            </a:r>
            <a:endParaRPr lang="es-ES" sz="1000" b="1" dirty="0" smtClean="0">
              <a:solidFill>
                <a:schemeClr val="tx1"/>
              </a:solidFill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=""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1244017" y="4487729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Mecánico 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16" name="Grupo 1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4017" y="4870874"/>
            <a:ext cx="1980000" cy="389165"/>
            <a:chOff x="5016000" y="1040449"/>
            <a:chExt cx="2157939" cy="615227"/>
          </a:xfrm>
        </p:grpSpPr>
        <p:sp>
          <p:nvSpPr>
            <p:cNvPr id="18" name="Rectángulo 1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BRISEÑO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EM08689</a:t>
              </a:r>
              <a:r>
                <a:rPr lang="es-ES" sz="800" dirty="0" smtClean="0">
                  <a:solidFill>
                    <a:prstClr val="black"/>
                  </a:solidFill>
                </a:rPr>
                <a:t> Soldador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4017" y="5512992"/>
            <a:ext cx="1980000" cy="389165"/>
            <a:chOff x="5016000" y="1040449"/>
            <a:chExt cx="2157939" cy="615227"/>
          </a:xfrm>
        </p:grpSpPr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BRISEÑO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EM07491</a:t>
              </a:r>
              <a:r>
                <a:rPr lang="es-ES" sz="800" dirty="0" smtClean="0">
                  <a:solidFill>
                    <a:prstClr val="black"/>
                  </a:solidFill>
                </a:rPr>
                <a:t> Vulcanizador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Rectángulo 23">
            <a:extLst>
              <a:ext uri="{FF2B5EF4-FFF2-40B4-BE49-F238E27FC236}">
                <a16:creationId xmlns=""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8843005" y="2718153"/>
            <a:ext cx="1980000" cy="1341120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EM00505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900" b="1" dirty="0" smtClean="0">
                <a:solidFill>
                  <a:schemeClr val="tx1"/>
                </a:solidFill>
              </a:rPr>
              <a:t>SAMUEL CARDOZA VILLANUEVA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EM00754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JOSÉ G. GARCÍA CORREA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EM01989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JOSÉ R. CÓRDOVA SUAREZ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EM08873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PABLO VALDEZ MORENO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EM04153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SALVADOR FIERRO RIVERA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EM07009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JESÚS PADILLA MENCHACA </a:t>
            </a:r>
            <a:endParaRPr lang="es-ES" sz="1000" b="1" dirty="0" smtClean="0">
              <a:solidFill>
                <a:schemeClr val="tx1"/>
              </a:solidFill>
            </a:endParaRPr>
          </a:p>
        </p:txBody>
      </p:sp>
      <p:sp>
        <p:nvSpPr>
          <p:cNvPr id="25" name="Rectángulo 24">
            <a:extLst>
              <a:ext uri="{FF2B5EF4-FFF2-40B4-BE49-F238E27FC236}">
                <a16:creationId xmlns=""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8843005" y="3916869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Vigilantes  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=""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5108593" y="2720232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Combustibles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=""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4002306" y="3201135"/>
            <a:ext cx="162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Gasolina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=""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6458593" y="3201135"/>
            <a:ext cx="162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Diésel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32" name="Grupo 3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22066" y="3668716"/>
            <a:ext cx="1980000" cy="638344"/>
            <a:chOff x="3937031" y="-2789955"/>
            <a:chExt cx="2157939" cy="1009153"/>
          </a:xfrm>
        </p:grpSpPr>
        <p:sp>
          <p:nvSpPr>
            <p:cNvPr id="33" name="Rectángulo 3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3937031" y="-2789955"/>
              <a:ext cx="2157939" cy="100915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SANTIAGO H. AYALA GÓMEZ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VILLAZANA SAUCEDO</a:t>
              </a: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3937031" y="-20153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78593" y="3663155"/>
            <a:ext cx="1980000" cy="643905"/>
            <a:chOff x="5016000" y="1348065"/>
            <a:chExt cx="2157939" cy="1017944"/>
          </a:xfrm>
        </p:grpSpPr>
        <p:sp>
          <p:nvSpPr>
            <p:cNvPr id="36" name="Rectángulo 3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48065"/>
              <a:ext cx="2157939" cy="10091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EM07115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HÉCTOR TORRES SÁNCHEZ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EM08435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DE LA FUENTE HINOJOSA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3150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8" name="Conector recto 37"/>
          <p:cNvCxnSpPr/>
          <p:nvPr/>
        </p:nvCxnSpPr>
        <p:spPr>
          <a:xfrm flipH="1">
            <a:off x="2234379" y="2511913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2" name="Conector recto 41"/>
          <p:cNvCxnSpPr>
            <a:endCxn id="30" idx="0"/>
          </p:cNvCxnSpPr>
          <p:nvPr/>
        </p:nvCxnSpPr>
        <p:spPr>
          <a:xfrm flipH="1">
            <a:off x="4812306" y="2877420"/>
            <a:ext cx="1282980" cy="32371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>
            <a:stCxn id="31" idx="0"/>
          </p:cNvCxnSpPr>
          <p:nvPr/>
        </p:nvCxnSpPr>
        <p:spPr>
          <a:xfrm flipH="1" flipV="1">
            <a:off x="6095286" y="2874968"/>
            <a:ext cx="1173307" cy="32616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51" name="Imagen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17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ector recto 47"/>
          <p:cNvCxnSpPr/>
          <p:nvPr/>
        </p:nvCxnSpPr>
        <p:spPr>
          <a:xfrm flipH="1">
            <a:off x="8150422" y="402340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6315160" y="402340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4440028" y="4018932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 flipH="1">
            <a:off x="2602894" y="402932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7173488" y="3198193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 flipH="1">
            <a:off x="3571279" y="319609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5373488" y="1404158"/>
            <a:ext cx="2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LOGÍSTICA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203490" y="1292379"/>
            <a:ext cx="2340000" cy="379240"/>
            <a:chOff x="5016000" y="1040449"/>
            <a:chExt cx="2157939" cy="645215"/>
          </a:xfrm>
        </p:grpSpPr>
        <p:sp>
          <p:nvSpPr>
            <p:cNvPr id="7" name="Rectángulo 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D. ELGUEZABAL CORRAL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EM09862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Logística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473488" y="2402069"/>
            <a:ext cx="1800000" cy="389165"/>
            <a:chOff x="5016000" y="1040449"/>
            <a:chExt cx="2157939" cy="615227"/>
          </a:xfrm>
        </p:grpSpPr>
        <p:sp>
          <p:nvSpPr>
            <p:cNvPr id="10" name="Rectángulo 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DANIELA G. HERNÁNDEZ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EM06570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0" name="Conector recto 39"/>
          <p:cNvCxnSpPr/>
          <p:nvPr/>
        </p:nvCxnSpPr>
        <p:spPr>
          <a:xfrm flipH="1">
            <a:off x="5378309" y="2036043"/>
            <a:ext cx="32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4" name="Conector recto 53"/>
          <p:cNvCxnSpPr/>
          <p:nvPr/>
        </p:nvCxnSpPr>
        <p:spPr>
          <a:xfrm flipH="1">
            <a:off x="8644925" y="1468042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73488" y="3420126"/>
            <a:ext cx="180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EFRÉN PÉREZ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EM09536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483475" y="1293923"/>
            <a:ext cx="234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schemeClr val="tx1"/>
                  </a:solidFill>
                </a:rPr>
                <a:t>VERÓNICA DÍAZ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EM09785  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Depto. Eventos Especiales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3" name="Conector recto 22"/>
          <p:cNvCxnSpPr/>
          <p:nvPr/>
        </p:nvCxnSpPr>
        <p:spPr>
          <a:xfrm flipH="1">
            <a:off x="3571281" y="3196079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4" name="Grupo 2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73488" y="3420126"/>
            <a:ext cx="1800000" cy="389165"/>
            <a:chOff x="5016000" y="1040449"/>
            <a:chExt cx="2157939" cy="615227"/>
          </a:xfrm>
        </p:grpSpPr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JULIÁN MUÑOZ LÓPEZ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02897" y="4214705"/>
            <a:ext cx="1800000" cy="502377"/>
            <a:chOff x="5016000" y="1040449"/>
            <a:chExt cx="2157939" cy="794203"/>
          </a:xfrm>
        </p:grpSpPr>
        <p:sp>
          <p:nvSpPr>
            <p:cNvPr id="30" name="Rectángulo 2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6916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EM07191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JOAQUÍN FLORES VENANCIO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AXEL MORA ARGUMEDO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015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539087" y="4214707"/>
            <a:ext cx="1800000" cy="389165"/>
            <a:chOff x="5016000" y="1040449"/>
            <a:chExt cx="2157939" cy="615227"/>
          </a:xfrm>
        </p:grpSpPr>
        <p:sp>
          <p:nvSpPr>
            <p:cNvPr id="33" name="Rectángulo 3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OSUNA DE LOS SANTOS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63721" y="4214707"/>
            <a:ext cx="1800000" cy="389165"/>
            <a:chOff x="5016000" y="1040449"/>
            <a:chExt cx="2157939" cy="615227"/>
          </a:xfrm>
        </p:grpSpPr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GARZA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EM08070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4" name="Conector recto 43"/>
          <p:cNvCxnSpPr/>
          <p:nvPr/>
        </p:nvCxnSpPr>
        <p:spPr>
          <a:xfrm flipH="1">
            <a:off x="2603422" y="4024774"/>
            <a:ext cx="55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416814" y="4210844"/>
            <a:ext cx="1800000" cy="563335"/>
            <a:chOff x="5016000" y="1040449"/>
            <a:chExt cx="2157939" cy="890572"/>
          </a:xfrm>
        </p:grpSpPr>
        <p:sp>
          <p:nvSpPr>
            <p:cNvPr id="50" name="Rectángulo 4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2262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EM10074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BRAYAN A. ROMO GARZA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GABRIL TELLEZ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652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478309" y="2946258"/>
            <a:ext cx="1800000" cy="389165"/>
            <a:chOff x="5016000" y="1040449"/>
            <a:chExt cx="2157939" cy="615227"/>
          </a:xfrm>
        </p:grpSpPr>
        <p:sp>
          <p:nvSpPr>
            <p:cNvPr id="53" name="Rectángulo 5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BALDO A. PICAZO HERRERA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37730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Conector recto 99"/>
          <p:cNvCxnSpPr/>
          <p:nvPr/>
        </p:nvCxnSpPr>
        <p:spPr>
          <a:xfrm>
            <a:off x="3743375" y="3247117"/>
            <a:ext cx="0" cy="5191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9" name="Conector recto 98"/>
          <p:cNvCxnSpPr/>
          <p:nvPr/>
        </p:nvCxnSpPr>
        <p:spPr>
          <a:xfrm>
            <a:off x="8443290" y="3249393"/>
            <a:ext cx="0" cy="5191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8" name="Conector recto 97"/>
          <p:cNvCxnSpPr/>
          <p:nvPr/>
        </p:nvCxnSpPr>
        <p:spPr>
          <a:xfrm>
            <a:off x="10778204" y="3249392"/>
            <a:ext cx="0" cy="25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7" name="Conector recto 96"/>
          <p:cNvCxnSpPr/>
          <p:nvPr/>
        </p:nvCxnSpPr>
        <p:spPr>
          <a:xfrm>
            <a:off x="1412230" y="3247617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3673922" y="2870092"/>
            <a:ext cx="45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54796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ALUMBRADO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8711" y="1397295"/>
            <a:ext cx="76" cy="28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3793905" y="2329596"/>
            <a:ext cx="45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848" y="178900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ARTURO GONZALEZ GONZALEZ</a:t>
              </a: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EM08736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0540"/>
            <a:ext cx="2340000" cy="389165"/>
            <a:chOff x="5016000" y="1040449"/>
            <a:chExt cx="2157939" cy="615227"/>
          </a:xfrm>
        </p:grpSpPr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A. MOYEDA CANALES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Alumbrado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5552" y="2128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MARIBEL MARTINEZ SANCHEZ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EM08251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47723" y="2124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ALEJANDRA GPE MARTINEZ TAPIA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EM07965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Programador Peticiones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5552" y="2621098"/>
            <a:ext cx="1980000" cy="517191"/>
            <a:chOff x="5016000" y="838054"/>
            <a:chExt cx="2157939" cy="817622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8054"/>
              <a:ext cx="2157939" cy="7118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EM08258</a:t>
              </a:r>
              <a:r>
                <a:rPr lang="pt-BR" sz="1000" b="1" dirty="0">
                  <a:solidFill>
                    <a:schemeClr val="tx1"/>
                  </a:solidFill>
                </a:rPr>
                <a:t>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ALEJANDRO ABREGO </a:t>
              </a:r>
              <a:r>
                <a:rPr lang="pt-BR" sz="1000" b="1" dirty="0">
                  <a:solidFill>
                    <a:schemeClr val="tx1"/>
                  </a:solidFill>
                </a:rPr>
                <a:t>PUENTE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EM08259</a:t>
              </a:r>
              <a:r>
                <a:rPr lang="pt-BR" sz="1000" b="1" dirty="0">
                  <a:solidFill>
                    <a:schemeClr val="tx1"/>
                  </a:solidFill>
                </a:rPr>
                <a:t> JOSE LUIS RODRIGUEZ GZLZ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 Cuadrillas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45922" y="2621098"/>
            <a:ext cx="1980000" cy="517191"/>
            <a:chOff x="5016000" y="838054"/>
            <a:chExt cx="2157939" cy="817622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8054"/>
              <a:ext cx="2157939" cy="7118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EM07231 </a:t>
              </a:r>
              <a:r>
                <a:rPr lang="pt-BR" sz="1000" b="1" dirty="0">
                  <a:solidFill>
                    <a:schemeClr val="tx1"/>
                  </a:solidFill>
                </a:rPr>
                <a:t>CARLOS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S. </a:t>
              </a:r>
              <a:r>
                <a:rPr lang="pt-BR" sz="1000" b="1" dirty="0">
                  <a:solidFill>
                    <a:schemeClr val="tx1"/>
                  </a:solidFill>
                </a:rPr>
                <a:t>VENEGAS RIOS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EM07937 </a:t>
              </a:r>
              <a:r>
                <a:rPr lang="pt-BR" sz="900" b="1" dirty="0">
                  <a:solidFill>
                    <a:schemeClr val="tx1"/>
                  </a:solidFill>
                </a:rPr>
                <a:t>EBELSAIN VELAZQUEZ DE LA CRUZ</a:t>
              </a: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9" name="Conector recto 68"/>
          <p:cNvCxnSpPr/>
          <p:nvPr/>
        </p:nvCxnSpPr>
        <p:spPr>
          <a:xfrm flipH="1">
            <a:off x="1415090" y="3247117"/>
            <a:ext cx="93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70" name="Grupo 6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22230" y="34910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1" name="Rectángulo 7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FELIPE DE JESUS MANCINAS </a:t>
              </a: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r>
                <a:rPr lang="es-ES" sz="800" dirty="0">
                  <a:solidFill>
                    <a:prstClr val="black"/>
                  </a:solidFill>
                </a:rPr>
                <a:t>E</a:t>
              </a:r>
              <a:r>
                <a:rPr lang="es-ES" sz="800" dirty="0" smtClean="0">
                  <a:solidFill>
                    <a:prstClr val="black"/>
                  </a:solidFill>
                </a:rPr>
                <a:t>dificios Municipales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3" name="Grupo 7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848" y="3487949"/>
            <a:ext cx="1980000" cy="930475"/>
            <a:chOff x="5016000" y="184697"/>
            <a:chExt cx="2157939" cy="1470979"/>
          </a:xfrm>
          <a:solidFill>
            <a:schemeClr val="bg1"/>
          </a:solidFill>
        </p:grpSpPr>
        <p:sp>
          <p:nvSpPr>
            <p:cNvPr id="74" name="Rectángulo 7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4697"/>
              <a:ext cx="2157939" cy="13652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EM00010 </a:t>
              </a:r>
              <a:r>
                <a:rPr lang="pt-BR" sz="1000" b="1" dirty="0">
                  <a:solidFill>
                    <a:schemeClr val="tx1"/>
                  </a:solidFill>
                </a:rPr>
                <a:t>GERARDO GARCIA GARCIA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EM00179 </a:t>
              </a:r>
              <a:r>
                <a:rPr lang="pt-BR" sz="1000" b="1" dirty="0">
                  <a:solidFill>
                    <a:schemeClr val="tx1"/>
                  </a:solidFill>
                </a:rPr>
                <a:t>ROMUALDO ALARCON NEIRA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EM03893 </a:t>
              </a:r>
              <a:r>
                <a:rPr lang="pt-BR" sz="1000" b="1" dirty="0">
                  <a:solidFill>
                    <a:schemeClr val="tx1"/>
                  </a:solidFill>
                </a:rPr>
                <a:t>ALVARO ALVA CARRIZALES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EM05856 </a:t>
              </a:r>
              <a:r>
                <a:rPr lang="pt-BR" sz="1000" b="1" dirty="0">
                  <a:solidFill>
                    <a:schemeClr val="tx1"/>
                  </a:solidFill>
                </a:rPr>
                <a:t>CELSO GPE ZAPATA TRUJILLO</a:t>
              </a:r>
            </a:p>
          </p:txBody>
        </p:sp>
        <p:sp>
          <p:nvSpPr>
            <p:cNvPr id="75" name="Rectángulo 7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453290" y="3487949"/>
            <a:ext cx="1980000" cy="748383"/>
            <a:chOff x="5016000" y="751033"/>
            <a:chExt cx="2157939" cy="973336"/>
          </a:xfrm>
          <a:solidFill>
            <a:schemeClr val="bg1"/>
          </a:solidFill>
        </p:grpSpPr>
        <p:sp>
          <p:nvSpPr>
            <p:cNvPr id="77" name="Rectángulo 7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51033"/>
              <a:ext cx="2157939" cy="79886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EM08254 </a:t>
              </a:r>
              <a:r>
                <a:rPr lang="pt-BR" sz="1000" b="1" dirty="0">
                  <a:solidFill>
                    <a:schemeClr val="tx1"/>
                  </a:solidFill>
                </a:rPr>
                <a:t>JESUS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C. </a:t>
              </a:r>
              <a:r>
                <a:rPr lang="pt-BR" sz="1000" b="1" dirty="0">
                  <a:solidFill>
                    <a:schemeClr val="tx1"/>
                  </a:solidFill>
                </a:rPr>
                <a:t>GUERRERO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GARCIA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EM08570 </a:t>
              </a:r>
              <a:r>
                <a:rPr lang="pt-BR" sz="1000" b="1" dirty="0">
                  <a:solidFill>
                    <a:schemeClr val="tx1"/>
                  </a:solidFill>
                </a:rPr>
                <a:t>JORGE A CARRANZA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TREVIÑO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EM08255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JAVIER CUELLAR MARTINEZ </a:t>
              </a:r>
              <a:endParaRPr lang="pt-BR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37752"/>
              <a:ext cx="2157939" cy="186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Circuitos CFE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Grupo 7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9428" y="4204110"/>
            <a:ext cx="1980000" cy="2062526"/>
            <a:chOff x="5016000" y="184695"/>
            <a:chExt cx="2157939" cy="3260628"/>
          </a:xfrm>
          <a:solidFill>
            <a:schemeClr val="bg1"/>
          </a:solidFill>
        </p:grpSpPr>
        <p:sp>
          <p:nvSpPr>
            <p:cNvPr id="80" name="Rectángulo 7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4695"/>
              <a:ext cx="2157939" cy="315478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EM00013 </a:t>
              </a:r>
              <a:r>
                <a:rPr lang="pt-BR" sz="1000" b="1" dirty="0">
                  <a:solidFill>
                    <a:schemeClr val="tx1"/>
                  </a:solidFill>
                </a:rPr>
                <a:t>ALFREDO GAYTAN GARZA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EM00121 </a:t>
              </a:r>
              <a:r>
                <a:rPr lang="pt-BR" sz="1000" b="1" dirty="0">
                  <a:solidFill>
                    <a:schemeClr val="tx1"/>
                  </a:solidFill>
                </a:rPr>
                <a:t>JUAN JAVIER MORALES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EM02530 </a:t>
              </a:r>
              <a:r>
                <a:rPr lang="pt-BR" sz="1000" b="1" dirty="0">
                  <a:solidFill>
                    <a:schemeClr val="tx1"/>
                  </a:solidFill>
                </a:rPr>
                <a:t>JORGE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A. </a:t>
              </a:r>
              <a:r>
                <a:rPr lang="pt-BR" sz="1000" b="1" dirty="0">
                  <a:solidFill>
                    <a:schemeClr val="tx1"/>
                  </a:solidFill>
                </a:rPr>
                <a:t>CARRILLO BERNAL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EM04035 </a:t>
              </a:r>
              <a:r>
                <a:rPr lang="pt-BR" sz="1000" b="1" dirty="0">
                  <a:solidFill>
                    <a:schemeClr val="tx1"/>
                  </a:solidFill>
                </a:rPr>
                <a:t>ELEAZAR AGUILAR TORRES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EM05357 </a:t>
              </a:r>
              <a:r>
                <a:rPr lang="pt-BR" sz="1000" b="1" dirty="0">
                  <a:solidFill>
                    <a:schemeClr val="tx1"/>
                  </a:solidFill>
                </a:rPr>
                <a:t>ERICK E. RIVERA ARREGUIN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EM07913 </a:t>
              </a:r>
              <a:r>
                <a:rPr lang="pt-BR" sz="1000" b="1" dirty="0">
                  <a:solidFill>
                    <a:schemeClr val="tx1"/>
                  </a:solidFill>
                </a:rPr>
                <a:t>MIGUEL RANGEL AGUILAR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EM08522 </a:t>
              </a:r>
              <a:r>
                <a:rPr lang="pt-BR" sz="1000" b="1" dirty="0">
                  <a:solidFill>
                    <a:schemeClr val="tx1"/>
                  </a:solidFill>
                </a:rPr>
                <a:t>NESTOR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SALAZAR SANDOVAL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EM09588 </a:t>
              </a:r>
              <a:r>
                <a:rPr lang="pt-BR" sz="1000" b="1" dirty="0">
                  <a:solidFill>
                    <a:schemeClr val="tx1"/>
                  </a:solidFill>
                </a:rPr>
                <a:t>LUIS A. CHAVEZ CORONADO</a:t>
              </a: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21082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Electricista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2" name="Grupo 8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66870" y="3487949"/>
            <a:ext cx="1980000" cy="1912561"/>
            <a:chOff x="5016000" y="421773"/>
            <a:chExt cx="2157939" cy="3023550"/>
          </a:xfrm>
          <a:solidFill>
            <a:schemeClr val="bg1"/>
          </a:solidFill>
        </p:grpSpPr>
        <p:sp>
          <p:nvSpPr>
            <p:cNvPr id="83" name="Rectángulo 8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21773"/>
              <a:ext cx="2157939" cy="291770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EM00365 </a:t>
              </a:r>
              <a:r>
                <a:rPr lang="pt-BR" sz="1000" b="1" dirty="0">
                  <a:solidFill>
                    <a:schemeClr val="tx1"/>
                  </a:solidFill>
                </a:rPr>
                <a:t>JESUS RIVERA QUINTERO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EM01259 </a:t>
              </a:r>
              <a:r>
                <a:rPr lang="pt-BR" sz="1000" b="1" dirty="0">
                  <a:solidFill>
                    <a:schemeClr val="tx1"/>
                  </a:solidFill>
                </a:rPr>
                <a:t>JORGE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L. </a:t>
              </a:r>
              <a:r>
                <a:rPr lang="pt-BR" sz="1000" b="1" dirty="0">
                  <a:solidFill>
                    <a:schemeClr val="tx1"/>
                  </a:solidFill>
                </a:rPr>
                <a:t>FERREL CUADROS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EM03059 </a:t>
              </a:r>
              <a:r>
                <a:rPr lang="pt-BR" sz="1000" b="1" dirty="0">
                  <a:solidFill>
                    <a:schemeClr val="tx1"/>
                  </a:solidFill>
                </a:rPr>
                <a:t>JESUS AVILA CEDILLO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EM03081 </a:t>
              </a:r>
              <a:r>
                <a:rPr lang="pt-BR" sz="1000" b="1" dirty="0">
                  <a:solidFill>
                    <a:schemeClr val="tx1"/>
                  </a:solidFill>
                </a:rPr>
                <a:t>HILARIO TOVAR GUERRERO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EM04575 </a:t>
              </a:r>
              <a:r>
                <a:rPr lang="pt-BR" sz="1000" b="1" dirty="0">
                  <a:solidFill>
                    <a:schemeClr val="tx1"/>
                  </a:solidFill>
                </a:rPr>
                <a:t>JOSE GPE MTZ RAMIREZ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EM07855 </a:t>
              </a:r>
              <a:r>
                <a:rPr lang="pt-BR" sz="1000" b="1" dirty="0">
                  <a:solidFill>
                    <a:schemeClr val="tx1"/>
                  </a:solidFill>
                </a:rPr>
                <a:t>JOSE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R. </a:t>
              </a:r>
              <a:r>
                <a:rPr lang="pt-BR" sz="1000" b="1" dirty="0">
                  <a:solidFill>
                    <a:schemeClr val="tx1"/>
                  </a:solidFill>
                </a:rPr>
                <a:t>BARBOZA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RAMOS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EM07860 </a:t>
              </a:r>
              <a:r>
                <a:rPr lang="pt-BR" sz="1000" b="1" dirty="0">
                  <a:solidFill>
                    <a:schemeClr val="tx1"/>
                  </a:solidFill>
                </a:rPr>
                <a:t>LUIS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J. GONZALEZ </a:t>
              </a:r>
              <a:r>
                <a:rPr lang="pt-BR" sz="1000" b="1" dirty="0">
                  <a:solidFill>
                    <a:schemeClr val="tx1"/>
                  </a:solidFill>
                </a:rPr>
                <a:t>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EM08133 </a:t>
              </a:r>
              <a:r>
                <a:rPr lang="pt-BR" sz="1000" b="1" dirty="0">
                  <a:solidFill>
                    <a:schemeClr val="tx1"/>
                  </a:solidFill>
                </a:rPr>
                <a:t>OSVALDO GARCIA BRIONES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EM08548 </a:t>
              </a:r>
              <a:r>
                <a:rPr lang="pt-BR" sz="1000" b="1" dirty="0">
                  <a:solidFill>
                    <a:schemeClr val="tx1"/>
                  </a:solidFill>
                </a:rPr>
                <a:t>BRAYAN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B. </a:t>
              </a:r>
              <a:r>
                <a:rPr lang="pt-BR" sz="1000" b="1" dirty="0">
                  <a:solidFill>
                    <a:schemeClr val="tx1"/>
                  </a:solidFill>
                </a:rPr>
                <a:t>JUAREZ SALAS</a:t>
              </a:r>
            </a:p>
          </p:txBody>
        </p:sp>
        <p:sp>
          <p:nvSpPr>
            <p:cNvPr id="84" name="Rectángulo 8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21082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5" name="Grupo 8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84442" y="3493968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86" name="Rectángulo 8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MIGUEL A MARTINEZ RIVERA</a:t>
              </a:r>
            </a:p>
          </p:txBody>
        </p:sp>
        <p:sp>
          <p:nvSpPr>
            <p:cNvPr id="87" name="Rectángulo 8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EM03054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8" name="Grupo 8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84442" y="412396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9" name="Rectángulo 8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EMILIO GARCIA RIVERA</a:t>
              </a:r>
            </a:p>
          </p:txBody>
        </p:sp>
        <p:sp>
          <p:nvSpPr>
            <p:cNvPr id="90" name="Rectángulo 8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EM04670</a:t>
              </a:r>
              <a:r>
                <a:rPr lang="es-ES" sz="800" dirty="0" smtClean="0">
                  <a:solidFill>
                    <a:prstClr val="black"/>
                  </a:solidFill>
                </a:rPr>
                <a:t> Soldador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84442" y="55449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2" name="Rectángulo 9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CASTILLO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EM01370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84442" y="482312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5" name="Rectángulo 9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GILBERTO ORTIZ MEDINA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EM05911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310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EDUCACIÓN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0773" y="1416151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0265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ANTONIO ZERTUCHE MEJÍA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ELENA ARREAGA SAUCEDO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EM07355</a:t>
              </a:r>
              <a:r>
                <a:rPr lang="es-ES" sz="800" dirty="0" smtClean="0">
                  <a:solidFill>
                    <a:prstClr val="black"/>
                  </a:solidFill>
                </a:rPr>
                <a:t> Bibliotecaria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YAZMIN MARISOL TOVAR ROMO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Dirección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5246"/>
            <a:ext cx="2340000" cy="389165"/>
            <a:chOff x="5016000" y="1040449"/>
            <a:chExt cx="2157939" cy="615227"/>
          </a:xfrm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GLADIS VILLARREAL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Educación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267647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9808424" y="1827288"/>
            <a:ext cx="0" cy="22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2216077" y="1827416"/>
            <a:ext cx="0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ARTE Y CULTURA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MUSEO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>
            <a:endCxn id="43" idx="0"/>
          </p:cNvCxnSpPr>
          <p:nvPr/>
        </p:nvCxnSpPr>
        <p:spPr>
          <a:xfrm>
            <a:off x="6090778" y="1409335"/>
            <a:ext cx="0" cy="37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74465"/>
            <a:ext cx="2340000" cy="389165"/>
            <a:chOff x="5016000" y="1040449"/>
            <a:chExt cx="2157939" cy="615227"/>
          </a:xfrm>
        </p:grpSpPr>
        <p:sp>
          <p:nvSpPr>
            <p:cNvPr id="12" name="Rectángulo 1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ALONSO CANALES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Museo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7027" y="23753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LUNA VALADEZ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del Museo El Polvorín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216439" y="1828077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6077" y="23979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GISEL R. ESTRADA RUBIO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EM09644</a:t>
              </a:r>
              <a:r>
                <a:rPr lang="es-ES" sz="800" dirty="0" smtClean="0">
                  <a:solidFill>
                    <a:prstClr val="black"/>
                  </a:solidFill>
                </a:rPr>
                <a:t> Eventos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6077" y="29558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ABRAHAM CORTEZ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451" y="351101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ADRIÁN DELGADILLO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EM08678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</a:t>
              </a:r>
              <a:r>
                <a:rPr lang="es-ES" sz="800" dirty="0">
                  <a:solidFill>
                    <a:prstClr val="black"/>
                  </a:solidFill>
                </a:rPr>
                <a:t>T</a:t>
              </a:r>
              <a:r>
                <a:rPr lang="es-ES" sz="800" dirty="0" smtClean="0">
                  <a:solidFill>
                    <a:prstClr val="black"/>
                  </a:solidFill>
                </a:rPr>
                <a:t>urno Matutino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6077" y="40740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MICHELLE Y. BAUTISTA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2242" y="290936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A. DE LEÓN ROBLES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509" y="23826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KAREN DE LOS ANGELES CORDOVA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580" y="342450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DOLORES G. FIERROS MORALES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EM07034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513" y="39814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RUBÉN JUNIOR AGUIRRE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EM09464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Diseño, Redes y Video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580" y="44950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PACHECO LIRA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EM07412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19653" y="29100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PEREZ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19350" y="34631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AGUILAR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EM07181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19657" y="402006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JOSUE JAVIER VASQUEZ ALCALA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EM08637</a:t>
              </a:r>
              <a:r>
                <a:rPr lang="es-ES" sz="800" dirty="0" smtClean="0">
                  <a:solidFill>
                    <a:prstClr val="black"/>
                  </a:solidFill>
                </a:rPr>
                <a:t> Guía del Museo El Polvorín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451" y="4601080"/>
            <a:ext cx="1980000" cy="674915"/>
            <a:chOff x="5016000" y="1040449"/>
            <a:chExt cx="2157939" cy="106696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87803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EM09997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OSCAR GOMEZ CASTRO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CINTHIA MEYER GONZALEZ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BRISEIDA FLORES GARZA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7291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Rectángulo 1"/>
          <p:cNvSpPr/>
          <p:nvPr/>
        </p:nvSpPr>
        <p:spPr>
          <a:xfrm>
            <a:off x="1222818" y="1951024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50" b="1" dirty="0" smtClean="0"/>
              <a:t>MUSEO COAHUILA Y TEXAS </a:t>
            </a:r>
            <a:endParaRPr lang="es-MX" sz="1050" b="1" dirty="0"/>
          </a:p>
        </p:txBody>
      </p:sp>
      <p:sp>
        <p:nvSpPr>
          <p:cNvPr id="77" name="Rectángulo 76"/>
          <p:cNvSpPr/>
          <p:nvPr/>
        </p:nvSpPr>
        <p:spPr>
          <a:xfrm>
            <a:off x="5097139" y="1944420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50" b="1" dirty="0" smtClean="0"/>
              <a:t>MUSEO CASA DE LAS ARTES</a:t>
            </a:r>
            <a:endParaRPr lang="es-MX" sz="1050" b="1" dirty="0"/>
          </a:p>
        </p:txBody>
      </p:sp>
      <p:sp>
        <p:nvSpPr>
          <p:cNvPr id="78" name="Rectángulo 77"/>
          <p:cNvSpPr/>
          <p:nvPr/>
        </p:nvSpPr>
        <p:spPr>
          <a:xfrm>
            <a:off x="8815583" y="1948383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950" b="1" dirty="0" smtClean="0"/>
              <a:t>MUSEO DE ARMAS Y ASPECTOS HISTORICOS “EL POLVORIN”</a:t>
            </a:r>
            <a:endParaRPr lang="es-MX" sz="950" b="1" dirty="0"/>
          </a:p>
        </p:txBody>
      </p:sp>
      <p:grpSp>
        <p:nvGrpSpPr>
          <p:cNvPr id="79" name="Grupo 7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251665" y="5034706"/>
            <a:ext cx="3697358" cy="1194754"/>
            <a:chOff x="4563829" y="1534664"/>
            <a:chExt cx="4029633" cy="1888777"/>
          </a:xfrm>
          <a:solidFill>
            <a:schemeClr val="bg1"/>
          </a:solidFill>
        </p:grpSpPr>
        <p:sp>
          <p:nvSpPr>
            <p:cNvPr id="80" name="Rectángulo 7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563829" y="1534664"/>
              <a:ext cx="4029633" cy="183798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EM03656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GERARDO GOMEZ VILLARREAL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EM03797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GUILLERMO CHAVEZ RDZ.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EM06566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DAVID DE LEON ROMERO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EM06574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LUIS FLORES MUÑOZ </a:t>
              </a:r>
              <a:endParaRPr lang="es-ES" sz="9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EM06690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SILVIA AGUIRRE BARRERA</a:t>
              </a:r>
              <a:endParaRPr lang="es-ES" sz="9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0EM07071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GERMAN PADIERNA PEINADO</a:t>
              </a:r>
              <a:endParaRPr lang="es-ES" sz="9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SERGIO ANCIRA VAZQUEZ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EM07576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RICARDO HERNANDEZ MATA</a:t>
              </a:r>
              <a:endParaRPr lang="es-ES" sz="9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JOSUE VASQUEZ ALCALA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ANDREA ESCAMILLA SEVILLA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563829" y="3188941"/>
              <a:ext cx="4029633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Instructores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331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Conector recto 25"/>
          <p:cNvCxnSpPr/>
          <p:nvPr/>
        </p:nvCxnSpPr>
        <p:spPr>
          <a:xfrm flipH="1">
            <a:off x="6087139" y="2177076"/>
            <a:ext cx="15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JUVENTUD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416151"/>
            <a:ext cx="2" cy="16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35750" y="19835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MARIANA S. ARMENDÁRIZ MARRERO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IGNACIO A. DÍAZ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Coordinador de Vinculación Institucional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ISRAEL ROJAS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EM08152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Promoción y Difusión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447" y="1274718"/>
            <a:ext cx="2340000" cy="389165"/>
            <a:chOff x="5016000" y="1040449"/>
            <a:chExt cx="2157939" cy="615227"/>
          </a:xfrm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CESAR MENCHACA LUNA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Juventud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700" y="30172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SEBASTIÁN HUETE AVILÉS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Eventos Especiales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558059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6"/>
          <p:cNvCxnSpPr/>
          <p:nvPr/>
        </p:nvCxnSpPr>
        <p:spPr>
          <a:xfrm>
            <a:off x="6087139" y="1597523"/>
            <a:ext cx="0" cy="65381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ADULTO MAYOR Y PERSONAS CON DISCAPACIDAD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8619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VIRGINIA G. GONZALES MARTÍNEZ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EM08524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Acción Social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2251340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ALFREDO BERNAL MEDINA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EM07803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6057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ector recto 21"/>
          <p:cNvCxnSpPr/>
          <p:nvPr/>
        </p:nvCxnSpPr>
        <p:spPr>
          <a:xfrm flipH="1">
            <a:off x="6097696" y="1415799"/>
            <a:ext cx="76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PROTECCIÓN Y CONTROL ANIMAL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7" name="Grupo 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8" name="Rectángulo 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MARTÍN GÓMEZ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Conector recto 9"/>
          <p:cNvCxnSpPr/>
          <p:nvPr/>
        </p:nvCxnSpPr>
        <p:spPr>
          <a:xfrm>
            <a:off x="9701588" y="223994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499832" y="22309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546702"/>
            <a:ext cx="1980000" cy="541565"/>
            <a:chOff x="5016000" y="1040449"/>
            <a:chExt cx="2157939" cy="856155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694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A. PAREDES SALAZAR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EM09904 </a:t>
              </a:r>
              <a:r>
                <a:rPr lang="es-ES" sz="1000" b="1" dirty="0">
                  <a:solidFill>
                    <a:prstClr val="black"/>
                  </a:solidFill>
                </a:rPr>
                <a:t>NEMECIO OROZCO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MARTÍNEZ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21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Operativo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Conector recto 14"/>
          <p:cNvCxnSpPr/>
          <p:nvPr/>
        </p:nvCxnSpPr>
        <p:spPr>
          <a:xfrm flipH="1">
            <a:off x="2489569" y="224222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23000" y="2541641"/>
            <a:ext cx="1980000" cy="682276"/>
            <a:chOff x="5016000" y="923406"/>
            <a:chExt cx="2157939" cy="1078604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23406"/>
              <a:ext cx="2157939" cy="9467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SABDY YAZMIN LUGO SILLAS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CLAUDIA MORQUECHO ESCAMILLA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675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Veterinarias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700" y="25416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RAMOS ADAME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EM07235</a:t>
              </a:r>
              <a:r>
                <a:rPr lang="es-ES" sz="800" dirty="0" smtClean="0">
                  <a:solidFill>
                    <a:prstClr val="black"/>
                  </a:solidFill>
                </a:rPr>
                <a:t> Encargado de Modulo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60793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Conector recto 75"/>
          <p:cNvCxnSpPr/>
          <p:nvPr/>
        </p:nvCxnSpPr>
        <p:spPr>
          <a:xfrm>
            <a:off x="10677765" y="3331508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5" name="Conector recto 74"/>
          <p:cNvCxnSpPr/>
          <p:nvPr/>
        </p:nvCxnSpPr>
        <p:spPr>
          <a:xfrm>
            <a:off x="1512499" y="333114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7696" y="1283067"/>
            <a:ext cx="76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OFICINAS GENERALES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98730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C.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6" name="Conector recto 45"/>
          <p:cNvCxnSpPr/>
          <p:nvPr/>
        </p:nvCxnSpPr>
        <p:spPr>
          <a:xfrm flipH="1">
            <a:off x="6099247" y="1814392"/>
            <a:ext cx="23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43259" y="16093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MAYANIN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</a:t>
              </a:r>
              <a:r>
                <a:rPr lang="es-ES" sz="1000" b="1" dirty="0">
                  <a:solidFill>
                    <a:schemeClr val="tx1"/>
                  </a:solidFill>
                </a:rPr>
                <a:t>HINOJOSA ESPARZA</a:t>
              </a: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Oficina General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2836" y="2663393"/>
            <a:ext cx="216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MYRTHA HILDA DIAZ DELGADO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EM09831</a:t>
              </a:r>
              <a:r>
                <a:rPr lang="es-ES" sz="800" dirty="0" smtClean="0">
                  <a:solidFill>
                    <a:schemeClr val="tx1"/>
                  </a:solidFill>
                </a:rPr>
                <a:t> Subdirectora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>
            <a:off x="7540034" y="3331452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4655397" y="3320875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1523132" y="3331149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3" name="Grupo 6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6967" y="3628749"/>
            <a:ext cx="1980000" cy="615290"/>
            <a:chOff x="5016000" y="1040447"/>
            <a:chExt cx="2157939" cy="97270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805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EM08190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SILVIA M. VALDEZ </a:t>
              </a:r>
              <a:r>
                <a:rPr lang="pt-BR" sz="1000" b="1" dirty="0">
                  <a:solidFill>
                    <a:schemeClr val="tx1"/>
                  </a:solidFill>
                </a:rPr>
                <a:t>GARZA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EM09825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CESAR A. </a:t>
              </a:r>
              <a:r>
                <a:rPr lang="pt-BR" sz="1000" b="1" dirty="0">
                  <a:solidFill>
                    <a:schemeClr val="tx1"/>
                  </a:solidFill>
                </a:rPr>
                <a:t>GOITIA AMADOR </a:t>
              </a: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786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Comunicación e Imagen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3614" y="36331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FLOR S. CASTAÑEDA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VAZQUÉZ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EM08501</a:t>
              </a:r>
              <a:r>
                <a:rPr lang="es-ES" sz="800" dirty="0" smtClean="0">
                  <a:solidFill>
                    <a:prstClr val="black"/>
                  </a:solidFill>
                </a:rPr>
                <a:t> Administradora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3209" y="36283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MARTÍN E. GÓMEZ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EM06953</a:t>
              </a:r>
              <a:r>
                <a:rPr lang="es-ES" sz="800" dirty="0" smtClean="0">
                  <a:solidFill>
                    <a:prstClr val="black"/>
                  </a:solidFill>
                </a:rPr>
                <a:t> Sistemas y Base de Datos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2773" y="3633096"/>
            <a:ext cx="1980000" cy="615290"/>
            <a:chOff x="5016000" y="1040447"/>
            <a:chExt cx="2157939" cy="972707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805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EM09830 </a:t>
              </a:r>
              <a:r>
                <a:rPr lang="pt-BR" sz="1000" b="1" dirty="0">
                  <a:solidFill>
                    <a:schemeClr val="tx1"/>
                  </a:solidFill>
                </a:rPr>
                <a:t>CARLOS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A. ESCOBEDO CEPEDA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EM09673 </a:t>
              </a:r>
              <a:r>
                <a:rPr lang="pt-BR" sz="900" b="1" dirty="0">
                  <a:solidFill>
                    <a:schemeClr val="tx1"/>
                  </a:solidFill>
                </a:rPr>
                <a:t>ANTONIO ALVARADO GUERRERO </a:t>
              </a:r>
              <a:endParaRPr lang="pt-BR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786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Logística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42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Conector recto 106"/>
          <p:cNvCxnSpPr/>
          <p:nvPr/>
        </p:nvCxnSpPr>
        <p:spPr>
          <a:xfrm>
            <a:off x="8273786" y="3274443"/>
            <a:ext cx="0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6" name="Conector recto 105"/>
          <p:cNvCxnSpPr/>
          <p:nvPr/>
        </p:nvCxnSpPr>
        <p:spPr>
          <a:xfrm>
            <a:off x="5543929" y="3276398"/>
            <a:ext cx="0" cy="21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5" name="Conector recto 104"/>
          <p:cNvCxnSpPr/>
          <p:nvPr/>
        </p:nvCxnSpPr>
        <p:spPr>
          <a:xfrm>
            <a:off x="10859326" y="3287031"/>
            <a:ext cx="0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4" name="Conector recto 103"/>
          <p:cNvCxnSpPr/>
          <p:nvPr/>
        </p:nvCxnSpPr>
        <p:spPr>
          <a:xfrm>
            <a:off x="2123305" y="4870911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3" name="Conector recto 92"/>
          <p:cNvCxnSpPr/>
          <p:nvPr/>
        </p:nvCxnSpPr>
        <p:spPr>
          <a:xfrm>
            <a:off x="3233980" y="4028811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2" name="Conector recto 91"/>
          <p:cNvCxnSpPr/>
          <p:nvPr/>
        </p:nvCxnSpPr>
        <p:spPr>
          <a:xfrm>
            <a:off x="1033705" y="4021063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Conector recto 50"/>
          <p:cNvCxnSpPr/>
          <p:nvPr/>
        </p:nvCxnSpPr>
        <p:spPr>
          <a:xfrm>
            <a:off x="9422064" y="1784763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2759184" y="1784763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2687" y="1391232"/>
            <a:ext cx="5085" cy="19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HOSPITAL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92989" y="191885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58201" y="1923718"/>
            <a:ext cx="2340000" cy="389165"/>
            <a:chOff x="5016000" y="1040449"/>
            <a:chExt cx="2157939" cy="615227"/>
          </a:xfrm>
        </p:grpSpPr>
        <p:sp>
          <p:nvSpPr>
            <p:cNvPr id="47" name="Rectángulo 4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MORIN MENDOZA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9" name="Conector recto 48"/>
          <p:cNvCxnSpPr/>
          <p:nvPr/>
        </p:nvCxnSpPr>
        <p:spPr>
          <a:xfrm flipH="1">
            <a:off x="2760014" y="1786129"/>
            <a:ext cx="66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2755462" y="2436672"/>
            <a:ext cx="66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210" y="27687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GUADALUPE SOLÍS ZACARÍAS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210" y="22516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A. GARZA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EM09832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299" y="42315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DELIA MENCHACA MARTELL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EM06208</a:t>
              </a:r>
              <a:r>
                <a:rPr lang="es-ES" sz="800" dirty="0" smtClean="0">
                  <a:solidFill>
                    <a:prstClr val="black"/>
                  </a:solidFill>
                </a:rPr>
                <a:t> Sub-jefa de Enfermeros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40076" y="42344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GUADALUPE ROMO OLVEDA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EM01293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 Enfermeras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6302" y="5056125"/>
            <a:ext cx="3861849" cy="1342501"/>
            <a:chOff x="5016000" y="-187374"/>
            <a:chExt cx="2157939" cy="2122349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187374"/>
              <a:ext cx="2157939" cy="21223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600" dirty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EM09709</a:t>
              </a:r>
              <a:r>
                <a:rPr lang="es-MX" sz="1100" dirty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RITA I. SEPÚLVEDA RAMÍREZ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EM09661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KAREN GONZÁLEZ MÉNDEZ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EM09506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VÍCTOR CASTILLO RODRÍGUEZ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EM07610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ERICKA RAMOS HERNÁNDEZ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EM05165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JUAN A. GARZA ORONA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EM07420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DAVID A. CEPEDA BANDA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EM08573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YOSHIRA QUINTERO TIJERINA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EM08625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MÓNICA ALARCÓN PLATA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EM09940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CYNTHIA GUERRERO DE LOS REYES</a:t>
              </a:r>
              <a:endParaRPr lang="es-ES" sz="8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0047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55670" y="3442191"/>
            <a:ext cx="1980000" cy="1931829"/>
            <a:chOff x="5016000" y="-578553"/>
            <a:chExt cx="2157939" cy="3054011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578553"/>
              <a:ext cx="2157939" cy="289903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EM06582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BLANCA VALDEZ CARRIZALES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EM09664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OMAR J. ARCEGA OLVERA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r>
                <a:rPr lang="es-ES" sz="600" dirty="0" smtClean="0">
                  <a:solidFill>
                    <a:schemeClr val="tx1"/>
                  </a:solidFill>
                </a:rPr>
                <a:t>EM01288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HÉCTOR HERNÁNDEZ RIOJAS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EM01290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JOSÉ RAMÍREZ CASTILLO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EM05451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SERGIO M. ARRIETA ORTEGA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JUAN JAVIER ROSALES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EM09507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EDUARDO CEPEDA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EM09663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MARTHA GUADALUPE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MEDINA VAZQUEZ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409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Médicos Generales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0" name="Grupo 7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55669" y="5560998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81" name="Rectángulo 8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TOMAS E. ALGABA MARTÍNEZ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EM04154 </a:t>
              </a:r>
              <a:r>
                <a:rPr lang="es-ES" sz="800" dirty="0" smtClean="0">
                  <a:solidFill>
                    <a:prstClr val="black"/>
                  </a:solidFill>
                </a:rPr>
                <a:t>Ginecólogo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91379" y="4238290"/>
            <a:ext cx="1980000" cy="711089"/>
            <a:chOff x="5016000" y="1040447"/>
            <a:chExt cx="2157939" cy="1124155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936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lnSpc>
                  <a:spcPct val="115000"/>
                </a:lnSpc>
              </a:pPr>
              <a:r>
                <a:rPr lang="es-MX" sz="6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EM05361</a:t>
              </a:r>
              <a:r>
                <a:rPr lang="es-MX" sz="10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 IVÁN ALEJANDRO MALACARA</a:t>
              </a:r>
            </a:p>
            <a:p>
              <a:pPr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EM05058</a:t>
              </a:r>
              <a:r>
                <a:rPr lang="es-MX" sz="8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s-MX" sz="95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ROLANDO SÁNCHEZ CONTRERAS </a:t>
              </a: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Dentistas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91379" y="519456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ÁNGEL CORRAL MURRILLO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EM09517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de Dentista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4022" y="3439947"/>
            <a:ext cx="1980000" cy="711089"/>
            <a:chOff x="5016000" y="1040447"/>
            <a:chExt cx="2157939" cy="1124155"/>
          </a:xfrm>
          <a:solidFill>
            <a:schemeClr val="bg1"/>
          </a:solidFill>
        </p:grpSpPr>
        <p:sp>
          <p:nvSpPr>
            <p:cNvPr id="90" name="Rectángulo 8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936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EM09943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CRISTINA SANTACRUZ HDZ.</a:t>
              </a:r>
            </a:p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EM09917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MARIELENA FRAUSTO PEREZ</a:t>
              </a:r>
              <a:endParaRPr lang="en-US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Psicólogos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5" name="Grupo 9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0725" y="434427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6" name="Rectángulo 9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BRIANDA RODRIGUEZ ESPINOZA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97" name="Rectángulo 9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EM08733 </a:t>
              </a:r>
              <a:r>
                <a:rPr lang="es-ES" sz="800" dirty="0" smtClean="0">
                  <a:solidFill>
                    <a:prstClr val="black"/>
                  </a:solidFill>
                </a:rPr>
                <a:t>Nutrición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0725" y="49537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9" name="Rectángulo 9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MARÍA TENORIO ARMENDÁRIZ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EM08567 </a:t>
              </a:r>
              <a:r>
                <a:rPr lang="es-ES" sz="800" dirty="0" smtClean="0">
                  <a:solidFill>
                    <a:prstClr val="black"/>
                  </a:solidFill>
                </a:rPr>
                <a:t>Farmacia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91379" y="3440040"/>
            <a:ext cx="1980000" cy="547915"/>
            <a:chOff x="5016000" y="1298407"/>
            <a:chExt cx="2157939" cy="866195"/>
          </a:xfrm>
          <a:solidFill>
            <a:schemeClr val="bg1"/>
          </a:solidFill>
        </p:grpSpPr>
        <p:sp>
          <p:nvSpPr>
            <p:cNvPr id="102" name="Rectángulo 10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8407"/>
              <a:ext cx="2157939" cy="7356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/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EM07641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ROSAURA GARZA BARRERA</a:t>
              </a:r>
            </a:p>
            <a:p>
              <a:pPr lvl="0" algn="ctr"/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EM09339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VALERIA GARCÍA HERNÁNDEZ</a:t>
              </a:r>
              <a:endParaRPr lang="en-US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Recepción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8" name="Conector recto 67"/>
          <p:cNvCxnSpPr/>
          <p:nvPr/>
        </p:nvCxnSpPr>
        <p:spPr>
          <a:xfrm flipH="1">
            <a:off x="2109078" y="3281033"/>
            <a:ext cx="87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>
            <a:off x="2123305" y="3270711"/>
            <a:ext cx="0" cy="7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2" name="Grupo 6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37955" y="34454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ESPARZA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EM07717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Enfermeros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0" name="Conector recto 69"/>
          <p:cNvCxnSpPr/>
          <p:nvPr/>
        </p:nvCxnSpPr>
        <p:spPr>
          <a:xfrm flipH="1">
            <a:off x="1033705" y="4028811"/>
            <a:ext cx="21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 flipH="1">
            <a:off x="1033705" y="4876536"/>
            <a:ext cx="21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8" name="Grupo 10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0725" y="55379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9" name="Rectángulo 10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CRISTIAN WHITNEY SALDUA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EM09979 </a:t>
              </a:r>
              <a:r>
                <a:rPr lang="es-ES" sz="800" dirty="0" smtClean="0">
                  <a:solidFill>
                    <a:prstClr val="black"/>
                  </a:solidFill>
                </a:rPr>
                <a:t>Farmacia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089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15799"/>
            <a:ext cx="76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INSTANCIA DE LA MUJER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40103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SILVIA VILLARREAL RIVERA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>
            <a:off x="9701588" y="30876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2499832" y="30786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8" name="Grupo 4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3944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IRMA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ÁLVAREZ </a:t>
              </a:r>
              <a:r>
                <a:rPr lang="es-ES" sz="1000" b="1" dirty="0">
                  <a:solidFill>
                    <a:schemeClr val="tx1"/>
                  </a:solidFill>
                </a:rPr>
                <a:t>PERALTA</a:t>
              </a: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EM08923</a:t>
              </a:r>
              <a:r>
                <a:rPr lang="es-ES" sz="800" dirty="0" smtClean="0">
                  <a:solidFill>
                    <a:prstClr val="black"/>
                  </a:solidFill>
                </a:rPr>
                <a:t> Abogada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5" name="Conector recto 54"/>
          <p:cNvCxnSpPr/>
          <p:nvPr/>
        </p:nvCxnSpPr>
        <p:spPr>
          <a:xfrm flipH="1">
            <a:off x="2489569" y="30899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9" name="Grupo 5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3887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CELINA GPE HERNÁNDEZ MATA 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EM07806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700" y="3389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LORENA FUENTES VILLALOBOS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EM09688</a:t>
              </a:r>
              <a:r>
                <a:rPr lang="es-ES" sz="800" dirty="0" smtClean="0">
                  <a:solidFill>
                    <a:prstClr val="black"/>
                  </a:solidFill>
                </a:rPr>
                <a:t> Recepcionista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830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Conector recto 65"/>
          <p:cNvCxnSpPr/>
          <p:nvPr/>
        </p:nvCxnSpPr>
        <p:spPr>
          <a:xfrm>
            <a:off x="10680097" y="322922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511463" y="322922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7540034" y="322952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4666548" y="3218950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 flipH="1">
            <a:off x="1500312" y="3229224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6" name="Grupo 4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3614" y="3764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LEIDI M. DE LA CRUZ CADENA</a:t>
              </a: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EM08813</a:t>
              </a:r>
              <a:r>
                <a:rPr lang="es-ES" sz="800" dirty="0" smtClean="0">
                  <a:solidFill>
                    <a:prstClr val="black"/>
                  </a:solidFill>
                </a:rPr>
                <a:t> Educadora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3209" y="37605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MAYRA A. GAYTÁN DE LA TORRE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EM08840</a:t>
              </a:r>
              <a:r>
                <a:rPr lang="es-ES" sz="800" dirty="0" smtClean="0">
                  <a:solidFill>
                    <a:prstClr val="black"/>
                  </a:solidFill>
                </a:rPr>
                <a:t> Educadora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03142" y="37561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LESLY B. NUNCIO CAMPOS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Educadora</a:t>
              </a:r>
            </a:p>
          </p:txBody>
        </p:sp>
      </p:grpSp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35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GUARDERÍA CADI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40103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CECILIA GAMIZ GARCÍA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EM08217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6486" y="376299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OFILIA N. GONZÁLEZ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HERRERA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EM07971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2074" y="3053188"/>
            <a:ext cx="2160000" cy="389165"/>
            <a:chOff x="5016000" y="1040449"/>
            <a:chExt cx="2157939" cy="615227"/>
          </a:xfrm>
        </p:grpSpPr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SILVIA MA. FLORES GARZA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EM08963</a:t>
              </a:r>
              <a:r>
                <a:rPr lang="es-ES" sz="800" dirty="0" smtClean="0">
                  <a:solidFill>
                    <a:schemeClr val="tx1"/>
                  </a:solidFill>
                </a:rPr>
                <a:t> Jefa de Área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>
            <a:off x="3118951" y="3226305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>
            <a:off x="9083755" y="3226305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9" name="Grupo 6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132386" y="4870158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ROSA V. GARCÍA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EM08726 </a:t>
              </a:r>
              <a:r>
                <a:rPr lang="es-ES" sz="800" dirty="0">
                  <a:solidFill>
                    <a:prstClr val="black"/>
                  </a:solidFill>
                </a:rPr>
                <a:t>Auxiliar Educativa 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93754" y="4869378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VERÓNICA RIVERA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Educativa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653" y="4864177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ELSA PATRICIA SEGURA LÓPEZ</a:t>
              </a: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EM07802 </a:t>
              </a:r>
              <a:r>
                <a:rPr lang="es-ES" sz="800" dirty="0">
                  <a:solidFill>
                    <a:prstClr val="black"/>
                  </a:solidFill>
                </a:rPr>
                <a:t>Auxiliar Educativa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401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2593546" y="3700070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099176" y="2160581"/>
            <a:ext cx="3912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30034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TÉCNICA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UNIDAD DE TRANSPARENCIA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090" y="2079822"/>
            <a:ext cx="2340000" cy="480178"/>
            <a:chOff x="5016000" y="1040449"/>
            <a:chExt cx="2157939" cy="816944"/>
          </a:xfrm>
        </p:grpSpPr>
        <p:sp>
          <p:nvSpPr>
            <p:cNvPr id="7" name="Rectángulo 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GARZA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69"/>
              <a:ext cx="2157939" cy="40612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Secretario Técnico del Ayuntamiento y Titular de Unidad de Transparencia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0" name="Conector recto 39"/>
          <p:cNvCxnSpPr/>
          <p:nvPr/>
        </p:nvCxnSpPr>
        <p:spPr>
          <a:xfrm flipH="1">
            <a:off x="2588738" y="3695187"/>
            <a:ext cx="70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4809" y="2947452"/>
            <a:ext cx="2160000" cy="456829"/>
            <a:chOff x="5016000" y="1040449"/>
            <a:chExt cx="2157939" cy="722196"/>
          </a:xfrm>
        </p:grpSpPr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MÓNICA Y. CORREA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3"/>
              <a:ext cx="2157939" cy="3414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EM04397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 Departamento Unidad de Transparencia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4" name="Conector recto 53"/>
          <p:cNvCxnSpPr/>
          <p:nvPr/>
        </p:nvCxnSpPr>
        <p:spPr>
          <a:xfrm flipH="1">
            <a:off x="9605200" y="3687462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689891" y="4006166"/>
            <a:ext cx="180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ITZEL GALINDO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EM07665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707558" y="4002150"/>
            <a:ext cx="1800000" cy="389165"/>
            <a:chOff x="5016000" y="1040449"/>
            <a:chExt cx="2157939" cy="615227"/>
          </a:xfrm>
        </p:grpSpPr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 L. HERNANDEZ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002578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Conector recto 96"/>
          <p:cNvCxnSpPr/>
          <p:nvPr/>
        </p:nvCxnSpPr>
        <p:spPr>
          <a:xfrm>
            <a:off x="10963805" y="3146344"/>
            <a:ext cx="0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6" name="Conector recto 95"/>
          <p:cNvCxnSpPr/>
          <p:nvPr/>
        </p:nvCxnSpPr>
        <p:spPr>
          <a:xfrm>
            <a:off x="8525407" y="314634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>
            <a:off x="3673415" y="314634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>
            <a:off x="1245648" y="3156977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21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CASA HOGAR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LAURA YOLANDA RUÍZ VILLARREAL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EM06938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6052" y="3498142"/>
            <a:ext cx="1980000" cy="389166"/>
            <a:chOff x="5016000" y="1040449"/>
            <a:chExt cx="2157939" cy="615229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GPE. </a:t>
              </a:r>
              <a:r>
                <a:rPr lang="es-ES" sz="1000" b="1" dirty="0">
                  <a:solidFill>
                    <a:schemeClr val="tx1"/>
                  </a:solidFill>
                </a:rPr>
                <a:t>SIAS RODRIGUEZ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EM09747</a:t>
              </a:r>
              <a:r>
                <a:rPr lang="es-ES" sz="800" dirty="0" smtClean="0">
                  <a:solidFill>
                    <a:prstClr val="black"/>
                  </a:solidFill>
                </a:rPr>
                <a:t> Pedagoga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81874" y="35008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LUCERO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M. </a:t>
              </a:r>
              <a:r>
                <a:rPr lang="es-ES" sz="1000" b="1" dirty="0">
                  <a:solidFill>
                    <a:schemeClr val="tx1"/>
                  </a:solidFill>
                </a:rPr>
                <a:t>AMAYA MARTINEZ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EM06303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073" y="34981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1" name="Rectángulo 8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JAVIER FLORES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TOVAR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EM06952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41031" y="3498142"/>
            <a:ext cx="1980000" cy="519795"/>
            <a:chOff x="5016000" y="1040449"/>
            <a:chExt cx="2157939" cy="821740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3546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EM07675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MENCHACA </a:t>
              </a:r>
              <a:r>
                <a:rPr lang="es-ES" sz="1000" b="1" dirty="0">
                  <a:solidFill>
                    <a:schemeClr val="tx1"/>
                  </a:solidFill>
                </a:rPr>
                <a:t>MARTELL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EM09659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ESMERALDA MEDRANO </a:t>
              </a:r>
              <a:r>
                <a:rPr lang="es-ES" sz="900" b="1" dirty="0">
                  <a:solidFill>
                    <a:schemeClr val="tx1"/>
                  </a:solidFill>
                </a:rPr>
                <a:t>IRACHETA</a:t>
              </a: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2768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Cocineras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74290" y="3498142"/>
            <a:ext cx="1980000" cy="980984"/>
            <a:chOff x="5016000" y="1040447"/>
            <a:chExt cx="2157939" cy="1550829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4545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EM07427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BLANCA </a:t>
              </a:r>
              <a:r>
                <a:rPr lang="es-ES" sz="1000" b="1" dirty="0">
                  <a:solidFill>
                    <a:schemeClr val="tx1"/>
                  </a:solidFill>
                </a:rPr>
                <a:t>GARCIA PICHARDO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EM06105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SARAI </a:t>
              </a:r>
              <a:r>
                <a:rPr lang="es-ES" sz="1000" b="1" dirty="0">
                  <a:solidFill>
                    <a:schemeClr val="tx1"/>
                  </a:solidFill>
                </a:rPr>
                <a:t>Y. TREVIÑO SAUCEDA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TAIDE </a:t>
              </a:r>
              <a:r>
                <a:rPr lang="es-ES" sz="1000" b="1" dirty="0">
                  <a:solidFill>
                    <a:schemeClr val="tx1"/>
                  </a:solidFill>
                </a:rPr>
                <a:t>L. MONRREAL 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NINFA </a:t>
              </a:r>
              <a:r>
                <a:rPr lang="es-ES" sz="1000" b="1" dirty="0">
                  <a:solidFill>
                    <a:schemeClr val="tx1"/>
                  </a:solidFill>
                </a:rPr>
                <a:t>MARTINEZ HERNANDEZ</a:t>
              </a: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567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Enfermeras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74290" y="4705990"/>
            <a:ext cx="1980000" cy="1211571"/>
            <a:chOff x="5016000" y="1040447"/>
            <a:chExt cx="2157939" cy="1915363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76810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EM06832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SARAÍ </a:t>
              </a:r>
              <a:r>
                <a:rPr lang="es-ES" sz="1000" b="1" dirty="0">
                  <a:solidFill>
                    <a:schemeClr val="tx1"/>
                  </a:solidFill>
                </a:rPr>
                <a:t>TORRES LUNA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LAURA </a:t>
              </a:r>
              <a:r>
                <a:rPr lang="es-ES" sz="1000" b="1" dirty="0">
                  <a:solidFill>
                    <a:schemeClr val="tx1"/>
                  </a:solidFill>
                </a:rPr>
                <a:t>JIMÉNEZ BALLESTEROS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EM09638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KARINA </a:t>
              </a:r>
              <a:r>
                <a:rPr lang="es-ES" sz="1000" b="1" dirty="0">
                  <a:solidFill>
                    <a:schemeClr val="tx1"/>
                  </a:solidFill>
                </a:rPr>
                <a:t>I. GUERRA AMAYA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EM09719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FUENTES </a:t>
              </a:r>
              <a:r>
                <a:rPr lang="es-ES" sz="1000" b="1" dirty="0">
                  <a:solidFill>
                    <a:schemeClr val="tx1"/>
                  </a:solidFill>
                </a:rPr>
                <a:t>VILLALOBOS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EM09754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ELISA </a:t>
              </a:r>
              <a:r>
                <a:rPr lang="es-ES" sz="1000" b="1" dirty="0">
                  <a:solidFill>
                    <a:schemeClr val="tx1"/>
                  </a:solidFill>
                </a:rPr>
                <a:t>MACHADO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JIMENEZ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7213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Enfermeras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3" name="Conector recto 92"/>
          <p:cNvCxnSpPr/>
          <p:nvPr/>
        </p:nvCxnSpPr>
        <p:spPr>
          <a:xfrm flipH="1">
            <a:off x="1245121" y="315479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72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CASA MECED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VIRGINIA ELENA GARZA DIAZ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EM01269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701588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470625"/>
            <a:ext cx="1980000" cy="382856"/>
            <a:chOff x="5016000" y="1040447"/>
            <a:chExt cx="2157939" cy="1011682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8269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</a:t>
              </a:r>
              <a:r>
                <a:rPr lang="es-ES" sz="1000" b="1" dirty="0">
                  <a:solidFill>
                    <a:schemeClr val="tx1"/>
                  </a:solidFill>
                </a:rPr>
                <a:t>P. TAPIA  VILLARREAL </a:t>
              </a: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2102"/>
              <a:ext cx="2157939" cy="39002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EM07898 </a:t>
              </a:r>
              <a:r>
                <a:rPr lang="es-ES" sz="800" dirty="0" smtClean="0">
                  <a:solidFill>
                    <a:prstClr val="black"/>
                  </a:solidFill>
                </a:rPr>
                <a:t>Psicóloga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</a:t>
              </a:r>
              <a:r>
                <a:rPr lang="es-ES" sz="1000" b="1" dirty="0">
                  <a:solidFill>
                    <a:schemeClr val="tx1"/>
                  </a:solidFill>
                </a:rPr>
                <a:t>A. CALVILLO YESCA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EM08320 </a:t>
              </a:r>
              <a:r>
                <a:rPr lang="es-ES" sz="800" dirty="0" smtClean="0">
                  <a:solidFill>
                    <a:prstClr val="black"/>
                  </a:solidFill>
                </a:rPr>
                <a:t>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57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ASISTENCIA SOCIAL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MONICA ELIZABETH GARCIA GOITIA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EM09827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701588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ALEJANDRA HERNANDEZ GONZALEZ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7765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GEORGINA HARO GONZALEZ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410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23008"/>
            <a:ext cx="5085" cy="2131379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PROGRAMAS DIF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ALMA ZAPOPAN GUERRA MARTINEZ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EM09828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692879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554382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EM09941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LORELIA </a:t>
              </a:r>
              <a:r>
                <a:rPr lang="es-ES" sz="1000" b="1" dirty="0">
                  <a:solidFill>
                    <a:schemeClr val="tx1"/>
                  </a:solidFill>
                </a:rPr>
                <a:t>TREVIÑO 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EM08224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</a:t>
              </a:r>
              <a:r>
                <a:rPr lang="es-ES" sz="1000" b="1" dirty="0">
                  <a:solidFill>
                    <a:schemeClr val="tx1"/>
                  </a:solidFill>
                </a:rPr>
                <a:t>ALICIA GARCÍA RIVAS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Adulto Mayor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7765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LAURA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M. </a:t>
              </a:r>
              <a:r>
                <a:rPr lang="es-ES" sz="1000" b="1" dirty="0">
                  <a:solidFill>
                    <a:schemeClr val="tx1"/>
                  </a:solidFill>
                </a:rPr>
                <a:t>ARROYO GARCIA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EM09829</a:t>
              </a:r>
              <a:r>
                <a:rPr lang="es-ES" sz="800" dirty="0" smtClean="0">
                  <a:solidFill>
                    <a:prstClr val="black"/>
                  </a:solidFill>
                </a:rPr>
                <a:t> Programa INAPAM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078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VERÓNICA Y. </a:t>
              </a:r>
              <a:r>
                <a:rPr lang="es-ES" sz="1000" b="1" dirty="0">
                  <a:solidFill>
                    <a:schemeClr val="tx1"/>
                  </a:solidFill>
                </a:rPr>
                <a:t>LÓPEZ MORENO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EM07552</a:t>
              </a:r>
              <a:r>
                <a:rPr lang="es-ES" sz="800" dirty="0" smtClean="0">
                  <a:solidFill>
                    <a:prstClr val="black"/>
                  </a:solidFill>
                </a:rPr>
                <a:t> Trabajo Social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264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23008"/>
            <a:ext cx="5085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COMEDORES DIF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EDNA BERENICE COVARRUBIAS MILLAN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EM06868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517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12498"/>
            <a:ext cx="5085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CEDIF SUR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DIANA VILLASANA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EM08403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Conector recto 15"/>
          <p:cNvCxnSpPr/>
          <p:nvPr/>
        </p:nvCxnSpPr>
        <p:spPr>
          <a:xfrm>
            <a:off x="9692879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8" name="Grupo 1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554382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EDNA I. GARCIA RIVAS</a:t>
              </a:r>
              <a:endParaRPr lang="es-ES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EM08621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MARIA MONTAÑEZ BARRIENTOS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7765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ULISES AZAREL CASTILLO SANTOS </a:t>
              </a: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EM07653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493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10680097" y="316616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4656038" y="3155890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7540034" y="316646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1511463" y="316616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2687" y="1412498"/>
            <a:ext cx="5085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CEDIF NORTE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ROCIO E. GARCIA SALDUA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EM09942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88666" y="3698892"/>
            <a:ext cx="1980000" cy="982392"/>
            <a:chOff x="5016000" y="540771"/>
            <a:chExt cx="2157939" cy="1553056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540771"/>
              <a:ext cx="2157939" cy="14147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PATRICIA ALVARADO ROMERO</a:t>
              </a:r>
              <a:endParaRPr lang="es-ES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EM08222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ANA MARIA DELGADO MARES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A. MACIAS BARRIOS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MAURICIO CONTRERAS TOVIAS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932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3541" y="369525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EVA CECILIA VALDES GOMEZ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EM07938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4200" y="36954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A. ARÉVALO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EM09956</a:t>
              </a:r>
              <a:r>
                <a:rPr lang="es-ES" sz="800" dirty="0" smtClean="0">
                  <a:solidFill>
                    <a:prstClr val="black"/>
                  </a:solidFill>
                </a:rPr>
                <a:t> Deportes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0374" y="3695251"/>
            <a:ext cx="1980000" cy="712776"/>
            <a:chOff x="5016000" y="967004"/>
            <a:chExt cx="2157939" cy="1126823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67004"/>
              <a:ext cx="2157939" cy="98853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SOFÍA GONZÁLEZ ROMO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MÓNICA C. ELIZALDE MONCAYO </a:t>
              </a: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932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Nutrición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 flipH="1">
            <a:off x="1500312" y="3166164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59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Conector recto 76"/>
          <p:cNvCxnSpPr/>
          <p:nvPr/>
        </p:nvCxnSpPr>
        <p:spPr>
          <a:xfrm>
            <a:off x="1511463" y="2360047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9" name="Conector recto 78"/>
          <p:cNvCxnSpPr/>
          <p:nvPr/>
        </p:nvCxnSpPr>
        <p:spPr>
          <a:xfrm>
            <a:off x="10680097" y="2360035"/>
            <a:ext cx="0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SANIDAD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177615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2015" y="1034956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ARTURO GONZALEZ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EM08479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Sanidad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8724" y="1683025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LICEAGA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EM07997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9749" y="2706281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OLGA R. CUELLAR GARCIA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BLANCA BRIONES RODRIGUEZ </a:t>
              </a:r>
              <a:endParaRPr lang="es-ES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0756" y="3469376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LESLIE CHAVEZ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EM08572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VALERIA DE LOS SANTOS PEÑA</a:t>
              </a:r>
              <a:endParaRPr lang="es-ES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8557" y="2711417"/>
            <a:ext cx="1981166" cy="985949"/>
            <a:chOff x="4970677" y="1135612"/>
            <a:chExt cx="2159210" cy="1558679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1948" y="1135612"/>
              <a:ext cx="2157939" cy="14662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EM08869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SECUNDINO NUÑEZ DE LA CRUZ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EM09424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YTZEL TAPIA AGUIRRE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EM09425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JONATHAN ESQUIVEL ZAPATA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IRIS DE HOYOS FERNANDEZ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0677" y="245979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0756" y="2702056"/>
            <a:ext cx="1980000" cy="569646"/>
            <a:chOff x="5016000" y="1040447"/>
            <a:chExt cx="2157939" cy="900548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660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EM09507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EDUARDO CEPEDA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ALFREDO SALAZAR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0649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9761" y="376687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HUGO A. NIÑO HERNANDEZ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EM09915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8" name="Conector recto 77"/>
          <p:cNvCxnSpPr/>
          <p:nvPr/>
        </p:nvCxnSpPr>
        <p:spPr>
          <a:xfrm flipH="1">
            <a:off x="1500312" y="2360047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21217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Conector recto 63"/>
          <p:cNvCxnSpPr/>
          <p:nvPr/>
        </p:nvCxnSpPr>
        <p:spPr>
          <a:xfrm flipH="1">
            <a:off x="6106268" y="5350652"/>
            <a:ext cx="2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3" name="Conector recto 62"/>
          <p:cNvCxnSpPr/>
          <p:nvPr/>
        </p:nvCxnSpPr>
        <p:spPr>
          <a:xfrm flipH="1">
            <a:off x="2498722" y="534798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467980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DEPORTES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177615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1055" y="2562346"/>
            <a:ext cx="1980000" cy="848611"/>
            <a:chOff x="5016000" y="2082495"/>
            <a:chExt cx="2157939" cy="1341563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82495"/>
              <a:ext cx="2157939" cy="110706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schemeClr val="tx1"/>
                  </a:solidFill>
                </a:rPr>
                <a:t>EM05803</a:t>
              </a:r>
              <a:r>
                <a:rPr lang="es-MX" sz="1050" dirty="0" smtClean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EMANUEL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LEIJA </a:t>
              </a:r>
              <a:r>
                <a:rPr lang="es-MX" sz="1000" b="1" dirty="0">
                  <a:solidFill>
                    <a:schemeClr val="tx1"/>
                  </a:solidFill>
                </a:rPr>
                <a:t>RODRÍGUEZ</a:t>
              </a:r>
              <a:endParaRPr lang="es-MX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EM06141</a:t>
              </a:r>
              <a:r>
                <a:rPr lang="es-MX" sz="1050" dirty="0">
                  <a:solidFill>
                    <a:schemeClr val="tx1"/>
                  </a:solidFill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GERARDO HERNANDEZ ESTRADA</a:t>
              </a:r>
              <a:endParaRPr lang="es-MX" sz="900" dirty="0">
                <a:solidFill>
                  <a:schemeClr val="tx1"/>
                </a:solidFill>
                <a:latin typeface="Verdana" panose="020B0604030504040204" pitchFamily="34" charset="0"/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EM07091</a:t>
              </a:r>
              <a:r>
                <a:rPr lang="es-MX" sz="700" dirty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RAMIRO ZÚÑIGA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RIVERA</a:t>
              </a:r>
            </a:p>
            <a:p>
              <a:pPr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EM10049</a:t>
              </a:r>
              <a:r>
                <a:rPr lang="es-MX" sz="7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RODRIGUEZ PRINCE </a:t>
              </a:r>
              <a:endParaRPr lang="es-MX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895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476999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2489569" y="2479274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2015" y="1034956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R. ÁVILA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Ciudad Deportiva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30756" y="164692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DE LOURDES GUERRA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EM07805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980" y="2300635"/>
            <a:ext cx="1980000" cy="1237494"/>
            <a:chOff x="5016000" y="1688608"/>
            <a:chExt cx="2157939" cy="1956346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688608"/>
              <a:ext cx="2157939" cy="175530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EM09793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JORGE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L. GARZA </a:t>
              </a:r>
              <a:r>
                <a:rPr lang="es-MX" sz="1000" b="1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FERNANDEZ</a:t>
              </a:r>
              <a:endParaRPr lang="es-MX" sz="900" b="1" dirty="0">
                <a:solidFill>
                  <a:prstClr val="black"/>
                </a:solidFill>
              </a:endParaRP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EM08390</a:t>
              </a:r>
              <a:r>
                <a:rPr lang="es-MX" sz="11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JASIEL </a:t>
              </a:r>
              <a:r>
                <a:rPr lang="es-MX" sz="1000" b="1" dirty="0">
                  <a:solidFill>
                    <a:prstClr val="black"/>
                  </a:solidFill>
                </a:rPr>
                <a:t>ACOSTA ROSAS 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EM08693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ROSA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C. </a:t>
              </a:r>
              <a:r>
                <a:rPr lang="es-MX" sz="1000" b="1" dirty="0">
                  <a:solidFill>
                    <a:prstClr val="black"/>
                  </a:solidFill>
                </a:rPr>
                <a:t>ALVARADO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ROMERO</a:t>
              </a:r>
            </a:p>
            <a:p>
              <a:pPr lvl="0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EM06903</a:t>
              </a:r>
              <a:r>
                <a:rPr lang="es-MX" sz="9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ALFREDO VAZQUEZ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MARTINEZ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EM07141</a:t>
              </a:r>
              <a:r>
                <a:rPr lang="es-MX" sz="900" dirty="0" smtClean="0">
                  <a:solidFill>
                    <a:srgbClr val="000000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CESAR J. RENDÓN GARZA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EM09931</a:t>
              </a:r>
              <a:r>
                <a:rPr lang="es-MX" sz="900" dirty="0" smtClean="0">
                  <a:solidFill>
                    <a:srgbClr val="000000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MARCO MARRERO ESPINOZA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EM10034</a:t>
              </a:r>
              <a:r>
                <a:rPr lang="es-MX" sz="900" dirty="0" smtClean="0">
                  <a:solidFill>
                    <a:srgbClr val="000000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CARLOS A. REYES GUTIERREZ  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4104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6393" y="4101924"/>
            <a:ext cx="1980000" cy="341385"/>
            <a:chOff x="5016000" y="2583205"/>
            <a:chExt cx="2157939" cy="539693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583205"/>
              <a:ext cx="2157939" cy="46251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EM07816</a:t>
              </a:r>
              <a:r>
                <a:rPr lang="es-MX" sz="700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>
                  <a:solidFill>
                    <a:srgbClr val="000000"/>
                  </a:solidFill>
                </a:rPr>
                <a:t>RADAMES CASTILLA CARRAZCO</a:t>
              </a: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888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6393" y="3510190"/>
            <a:ext cx="1980000" cy="511611"/>
            <a:chOff x="5016000" y="2374328"/>
            <a:chExt cx="2157939" cy="808802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74328"/>
              <a:ext cx="2157939" cy="67139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EM07538</a:t>
              </a:r>
              <a:r>
                <a:rPr lang="es-MX" sz="8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SILVIA GUTIERREZ ALVAREZ </a:t>
              </a:r>
              <a:endParaRPr lang="es-MX" sz="105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EM09665</a:t>
              </a:r>
              <a:r>
                <a:rPr lang="es-MX" sz="8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ANA MARTINEZ RODRIGUEZ</a:t>
              </a:r>
              <a:endParaRPr lang="es-MX" sz="900" b="1" dirty="0">
                <a:solidFill>
                  <a:srgbClr val="000000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9486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0755" y="3791782"/>
            <a:ext cx="1980001" cy="938758"/>
            <a:chOff x="5016000" y="2053658"/>
            <a:chExt cx="2157940" cy="1319868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2053658"/>
              <a:ext cx="2157939" cy="11527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defRPr/>
              </a:pPr>
              <a:r>
                <a:rPr lang="pt-BR" sz="600" dirty="0" smtClean="0">
                  <a:solidFill>
                    <a:schemeClr val="tx1"/>
                  </a:solidFill>
                </a:rPr>
                <a:t>EM02804</a:t>
              </a:r>
              <a:r>
                <a:rPr lang="pt-BR" sz="800" dirty="0" smtClean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schemeClr val="tx1"/>
                  </a:solidFill>
                </a:rPr>
                <a:t>ARACELI SOTO FERMIN </a:t>
              </a:r>
              <a:endParaRPr lang="pt-BR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pt-BR" sz="600" dirty="0">
                  <a:solidFill>
                    <a:schemeClr val="tx1"/>
                  </a:solidFill>
                </a:rPr>
                <a:t>EM04498</a:t>
              </a:r>
              <a:r>
                <a:rPr lang="pt-BR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schemeClr val="tx1"/>
                  </a:solidFill>
                </a:rPr>
                <a:t>EVA RIOJAS SOSA</a:t>
              </a: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EM07993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LIZETH SIFUENTES VERASTEGUI</a:t>
              </a:r>
              <a:endParaRPr lang="es-MX" sz="8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EM08065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JUAN ELIZALDE MEDINA </a:t>
              </a:r>
              <a:endParaRPr lang="es-MX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EM08905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RUBEN A. MEDINA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ARZOLA</a:t>
              </a:r>
              <a:endParaRPr lang="es-MX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39025"/>
              <a:ext cx="2157938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Instructores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4737" y="2586217"/>
            <a:ext cx="1980000" cy="2623348"/>
            <a:chOff x="5016000" y="722581"/>
            <a:chExt cx="2157939" cy="3688360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22581"/>
              <a:ext cx="2157939" cy="35210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EM07719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O. ALMEIDA AGUILAR</a:t>
              </a:r>
            </a:p>
            <a:p>
              <a:pPr lvl="0" algn="ctr">
                <a:defRPr/>
              </a:pPr>
              <a:r>
                <a:rPr lang="pt-BR" sz="600" dirty="0">
                  <a:solidFill>
                    <a:prstClr val="black"/>
                  </a:solidFill>
                </a:rPr>
                <a:t>EM05265</a:t>
              </a:r>
              <a:r>
                <a:rPr lang="pt-BR" sz="1000" dirty="0">
                  <a:solidFill>
                    <a:prstClr val="black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prstClr val="black"/>
                  </a:solidFill>
                </a:rPr>
                <a:t>JAVIER AMAYA LINAN </a:t>
              </a:r>
            </a:p>
            <a:p>
              <a:pPr lvl="0" algn="ctr">
                <a:defRPr/>
              </a:pPr>
              <a:r>
                <a:rPr lang="pt-BR" sz="600" dirty="0">
                  <a:solidFill>
                    <a:prstClr val="black"/>
                  </a:solidFill>
                </a:rPr>
                <a:t>EM09471</a:t>
              </a:r>
              <a:r>
                <a:rPr lang="pt-BR" sz="1000" dirty="0">
                  <a:solidFill>
                    <a:prstClr val="black"/>
                  </a:solidFill>
                </a:rPr>
                <a:t> </a:t>
              </a:r>
              <a:r>
                <a:rPr lang="pt-BR" sz="1000" b="1" dirty="0">
                  <a:solidFill>
                    <a:prstClr val="black"/>
                  </a:solidFill>
                </a:rPr>
                <a:t>ROERTO DE LEON SIERRA</a:t>
              </a:r>
            </a:p>
            <a:p>
              <a:pPr lvl="0" algn="ctr">
                <a:defRPr/>
              </a:pPr>
              <a:r>
                <a:rPr lang="pt-BR" sz="600" dirty="0">
                  <a:solidFill>
                    <a:prstClr val="black"/>
                  </a:solidFill>
                </a:rPr>
                <a:t>EM09535</a:t>
              </a:r>
              <a:r>
                <a:rPr lang="pt-BR" sz="1000" dirty="0">
                  <a:solidFill>
                    <a:prstClr val="black"/>
                  </a:solidFill>
                </a:rPr>
                <a:t> </a:t>
              </a:r>
              <a:r>
                <a:rPr lang="pt-BR" sz="1000" b="1" dirty="0">
                  <a:solidFill>
                    <a:prstClr val="black"/>
                  </a:solidFill>
                </a:rPr>
                <a:t>GUSTAVO CORDOVA PEÑA</a:t>
              </a:r>
            </a:p>
            <a:p>
              <a:pPr lvl="0" algn="ctr">
                <a:defRPr/>
              </a:pPr>
              <a:r>
                <a:rPr lang="pt-BR" sz="600" dirty="0">
                  <a:solidFill>
                    <a:prstClr val="black"/>
                  </a:solidFill>
                </a:rPr>
                <a:t>EM09817</a:t>
              </a:r>
              <a:r>
                <a:rPr lang="pt-BR" sz="1000" dirty="0">
                  <a:solidFill>
                    <a:prstClr val="black"/>
                  </a:solidFill>
                </a:rPr>
                <a:t> </a:t>
              </a:r>
              <a:r>
                <a:rPr lang="pt-BR" sz="1000" b="1" dirty="0">
                  <a:solidFill>
                    <a:prstClr val="black"/>
                  </a:solidFill>
                </a:rPr>
                <a:t>JOEL GAYTAN RIVERA 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EM08298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900" b="1" dirty="0">
                  <a:solidFill>
                    <a:prstClr val="black"/>
                  </a:solidFill>
                </a:rPr>
                <a:t>HUMBERTO CASTRO CARMONA 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EM08389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RAMIRO CARRILLO MENDOZA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EM08393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DIANA M. TORRES DE LEON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EM08395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GILBERTO GARZA SUAREZ</a:t>
              </a:r>
            </a:p>
            <a:p>
              <a:pPr lvl="0" algn="ctr">
                <a:defRPr/>
              </a:pP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600" dirty="0">
                  <a:solidFill>
                    <a:prstClr val="black"/>
                  </a:solidFill>
                </a:rPr>
                <a:t>EM08402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CASTAÑEDA  RODRIGUEZ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EM08984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JESUS GARCIA AGUILAR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EM09466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GERARDO LOZADA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MARTINEZ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EM08398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JORGE A. MARES RIVERA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EM08655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900" b="1" dirty="0" smtClean="0">
                  <a:solidFill>
                    <a:prstClr val="black"/>
                  </a:solidFill>
                </a:rPr>
                <a:t>ADRIANA RAMIREZ ZAMARRON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EM09929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JORGE A. MARES TREJO </a:t>
              </a:r>
            </a:p>
            <a:p>
              <a:pPr lvl="0" algn="ctr">
                <a:defRPr/>
              </a:pPr>
              <a:r>
                <a:rPr lang="es-MX" sz="700" dirty="0" smtClean="0">
                  <a:solidFill>
                    <a:prstClr val="black"/>
                  </a:solidFill>
                </a:rPr>
                <a:t>EM10096</a:t>
              </a:r>
              <a:r>
                <a:rPr lang="es-MX" sz="105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HECTOR D. RIVERA GOMEZ</a:t>
              </a:r>
              <a:endParaRPr lang="es-MX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4176440"/>
              <a:ext cx="2157938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8278" y="4525163"/>
            <a:ext cx="1980000" cy="696211"/>
            <a:chOff x="5016000" y="2082495"/>
            <a:chExt cx="2157939" cy="1100635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82495"/>
              <a:ext cx="2157939" cy="96322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EM06759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ULISES IBARRA SEGURA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EM08055</a:t>
              </a:r>
              <a:r>
                <a:rPr lang="es-MX" sz="900" dirty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A. VELA GUEVARA 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EM08379</a:t>
              </a:r>
              <a:r>
                <a:rPr lang="es-MX" sz="1100" dirty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ISRAEL RODRIGUEZ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VALDES</a:t>
              </a:r>
              <a:endParaRPr lang="es-MX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9486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Técnico en Mantenimiento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2992" y="55077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GAYTÁN IRACHETA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EM00530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Ayudante de Electricista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1017" y="6063938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GERARDO HERNÁNDEZ BANDA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Ayudante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914571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Conector recto 84"/>
          <p:cNvCxnSpPr/>
          <p:nvPr/>
        </p:nvCxnSpPr>
        <p:spPr>
          <a:xfrm>
            <a:off x="10680097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6" name="Conector recto 85"/>
          <p:cNvCxnSpPr/>
          <p:nvPr/>
        </p:nvCxnSpPr>
        <p:spPr>
          <a:xfrm>
            <a:off x="4283899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7" name="Conector recto 86"/>
          <p:cNvCxnSpPr/>
          <p:nvPr/>
        </p:nvCxnSpPr>
        <p:spPr>
          <a:xfrm>
            <a:off x="7890908" y="270768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1511463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RELACIONES EXTERIORES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88091" y="1300447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6" name="Grupo 6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3188" y="1269076"/>
            <a:ext cx="2340000" cy="389165"/>
            <a:chOff x="5016000" y="1040449"/>
            <a:chExt cx="2157939" cy="615227"/>
          </a:xfrm>
        </p:grpSpPr>
        <p:sp>
          <p:nvSpPr>
            <p:cNvPr id="67" name="Rectángulo 6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Relaciones Exteriores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9357" y="19885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C. AGUILAR GALLEGOS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EM06222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Asistente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173" y="3051254"/>
            <a:ext cx="1980000" cy="722766"/>
            <a:chOff x="5016000" y="1040447"/>
            <a:chExt cx="2157939" cy="1142616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01302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EM00414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NORA ARACELI GÓMEZ ROBLES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EM02069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ROSA CORTES MORA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EM08326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LOURDES CORTEZ DE LA CRUZ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4856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Secretaria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93899" y="3061960"/>
            <a:ext cx="1980000" cy="396416"/>
            <a:chOff x="5016000" y="1556372"/>
            <a:chExt cx="2157939" cy="626691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556372"/>
              <a:ext cx="2157939" cy="49709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BLANCA X. FLORES RODRIGUEZ</a:t>
              </a: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4856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EM07174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Auxiliar de Departamento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00629" y="3054194"/>
            <a:ext cx="1980000" cy="548193"/>
            <a:chOff x="5016000" y="1040447"/>
            <a:chExt cx="2157939" cy="866633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6984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EM09879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BRENDA CISNEROS MENCHACA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ANA LUCIA RUIZ VALENCIANA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7258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Administrativo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4387" y="3056762"/>
            <a:ext cx="1980000" cy="1077489"/>
            <a:chOff x="5016000" y="851535"/>
            <a:chExt cx="2157939" cy="1703394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51535"/>
              <a:ext cx="2157939" cy="150660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TANIA MARTINEZ GARCIA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EM09962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SAMANTHA VILLAGRANA ZAFFA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IGNACIO PEREZ GOMEZ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ISELA CASTELLANOS VALDEZ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2042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9" name="Conector recto 88"/>
          <p:cNvCxnSpPr/>
          <p:nvPr/>
        </p:nvCxnSpPr>
        <p:spPr>
          <a:xfrm flipH="1">
            <a:off x="1511463" y="2706293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675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3" name="Conector recto 112"/>
          <p:cNvCxnSpPr/>
          <p:nvPr/>
        </p:nvCxnSpPr>
        <p:spPr>
          <a:xfrm>
            <a:off x="9337414" y="2438326"/>
            <a:ext cx="0" cy="3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1" name="Conector recto 110"/>
          <p:cNvCxnSpPr/>
          <p:nvPr/>
        </p:nvCxnSpPr>
        <p:spPr>
          <a:xfrm>
            <a:off x="1418991" y="2999292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2" name="Conector recto 111"/>
          <p:cNvCxnSpPr/>
          <p:nvPr/>
        </p:nvCxnSpPr>
        <p:spPr>
          <a:xfrm>
            <a:off x="4286521" y="2999292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CONTRALORÍA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0778" y="1589717"/>
            <a:ext cx="5426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2855351" y="2429617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7" name="Conector recto 66"/>
          <p:cNvCxnSpPr/>
          <p:nvPr/>
        </p:nvCxnSpPr>
        <p:spPr>
          <a:xfrm flipH="1">
            <a:off x="2941656" y="2267185"/>
            <a:ext cx="60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898" y="1266634"/>
            <a:ext cx="1980000" cy="379240"/>
            <a:chOff x="5016000" y="1040449"/>
            <a:chExt cx="2160000" cy="599536"/>
          </a:xfrm>
        </p:grpSpPr>
        <p:sp>
          <p:nvSpPr>
            <p:cNvPr id="51" name="Rectángulo 5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DAVID BERRONES CELESTINO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EM09731</a:t>
              </a:r>
              <a:r>
                <a:rPr lang="es-ES" sz="800" dirty="0" smtClean="0">
                  <a:solidFill>
                    <a:schemeClr val="tx1"/>
                  </a:solidFill>
                </a:rPr>
                <a:t> Contralor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84876" y="2072602"/>
            <a:ext cx="216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LAURO BARAJAS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EM01804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Auditoria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58677" y="2072602"/>
            <a:ext cx="2160000" cy="389165"/>
            <a:chOff x="5016000" y="1040449"/>
            <a:chExt cx="2157939" cy="615227"/>
          </a:xfrm>
        </p:grpSpPr>
        <p:sp>
          <p:nvSpPr>
            <p:cNvPr id="58" name="Rectángulo 5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HERNÁNDEZ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EM08679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Procedimientos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8991" y="3506484"/>
            <a:ext cx="2160000" cy="389165"/>
            <a:chOff x="5016000" y="1040449"/>
            <a:chExt cx="2157939" cy="615227"/>
          </a:xfrm>
        </p:grpSpPr>
        <p:sp>
          <p:nvSpPr>
            <p:cNvPr id="62" name="Rectángulo 6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ISMAEL HERNÁNDEZ YÁÑEZ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EM06862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06521" y="3506484"/>
            <a:ext cx="2160000" cy="389165"/>
            <a:chOff x="5016000" y="1040449"/>
            <a:chExt cx="2157939" cy="615227"/>
          </a:xfrm>
        </p:grpSpPr>
        <p:sp>
          <p:nvSpPr>
            <p:cNvPr id="108" name="Rectángulo 10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WENDY A. TOVAR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EM08875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0" name="Conector recto 109"/>
          <p:cNvCxnSpPr/>
          <p:nvPr/>
        </p:nvCxnSpPr>
        <p:spPr>
          <a:xfrm flipH="1">
            <a:off x="1409236" y="2998683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4" name="Grupo 11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30467" y="2710225"/>
            <a:ext cx="2160000" cy="389165"/>
            <a:chOff x="5016000" y="1040449"/>
            <a:chExt cx="2157939" cy="615227"/>
          </a:xfrm>
        </p:grpSpPr>
        <p:sp>
          <p:nvSpPr>
            <p:cNvPr id="115" name="Rectángulo 11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DEBORAH SILLER LEO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6" name="Rectángulo 11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EM09938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7" name="Grupo 11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58677" y="2715693"/>
            <a:ext cx="2160000" cy="389165"/>
            <a:chOff x="5016000" y="1040449"/>
            <a:chExt cx="2157939" cy="615227"/>
          </a:xfrm>
        </p:grpSpPr>
        <p:sp>
          <p:nvSpPr>
            <p:cNvPr id="118" name="Rectángulo 11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EDUARDO GONZÁLEZ OVALLE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EM09306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464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Conector recto 45"/>
          <p:cNvCxnSpPr/>
          <p:nvPr/>
        </p:nvCxnSpPr>
        <p:spPr>
          <a:xfrm>
            <a:off x="10499051" y="1269671"/>
            <a:ext cx="0" cy="37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7597956" y="1276420"/>
            <a:ext cx="0" cy="38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>
            <a:off x="4743947" y="1276428"/>
            <a:ext cx="0" cy="39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>
            <a:off x="1679905" y="1276420"/>
            <a:ext cx="0" cy="38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RAMOS DIVERSOS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4211" y="165728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" name="Rectángulo 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MARICELA DE LEÓN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0001" y="252511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" name="Rectángulo 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CRISTINA MIREYA ARAUZA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15501" y="165728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" name="Rectángulo 1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ALAN F. GUTIERREZ MALDONADO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4211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4" name="Rectángulo 1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DE DIOS HERNANDEZ PEÑA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2069" y="16586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SANTIAGO BERNAL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2715" y="25255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LETICIA MONROY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0119" y="332157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VERONICA HERNANDEZ AMAYA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38785" y="166180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 JUANA MARTINEZ RAMIREZ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38785" y="25228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9" name="Rectángulo 2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LIZBETH ANDREA VALDEZ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38785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LEOS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15501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MAGALY ZAVALA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05411" y="25232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MARTINEZ DELGADO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EM10003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 flipH="1">
            <a:off x="1679911" y="1271836"/>
            <a:ext cx="88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8" name="Grupo 4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8949" y="41452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AMPARO VILLANUEVA CRUZ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EM10022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0119" y="41452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JORDAN DE HOYOS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10025</a:t>
              </a:r>
              <a:r>
                <a:rPr lang="es-ES" sz="800" dirty="0" smtClean="0">
                  <a:solidFill>
                    <a:prstClr val="black"/>
                  </a:solidFill>
                </a:rPr>
                <a:t>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36835" y="413906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ARNOLDO GOMEZ GUZMAN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15501" y="41452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C. GONZALEZ CASTELLANOS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6483" y="48539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ROSAURA TOBIAS GAYTAN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EM10054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2391" y="48539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C. VAZQUEZ PEREZ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15640" y="48808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RAMIRO PRUNEDA SIERRA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15501" y="48808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ESTEFANIA RIOS BARRERA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EM10118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234470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Conector recto 89"/>
          <p:cNvCxnSpPr/>
          <p:nvPr/>
        </p:nvCxnSpPr>
        <p:spPr>
          <a:xfrm>
            <a:off x="4381268" y="2062513"/>
            <a:ext cx="0" cy="27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1" name="Conector recto 90"/>
          <p:cNvCxnSpPr/>
          <p:nvPr/>
        </p:nvCxnSpPr>
        <p:spPr>
          <a:xfrm>
            <a:off x="7793010" y="2075960"/>
            <a:ext cx="0" cy="37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9" name="Conector recto 88"/>
          <p:cNvCxnSpPr/>
          <p:nvPr/>
        </p:nvCxnSpPr>
        <p:spPr>
          <a:xfrm>
            <a:off x="10856362" y="2075960"/>
            <a:ext cx="0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4287139" y="1469842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6087139" y="145992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PRESIDENCIA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0" name="Grupo 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8257" y="2603715"/>
            <a:ext cx="1980490" cy="3482858"/>
            <a:chOff x="5015466" y="402261"/>
            <a:chExt cx="2158473" cy="6095003"/>
          </a:xfrm>
          <a:solidFill>
            <a:schemeClr val="bg1"/>
          </a:solidFill>
        </p:grpSpPr>
        <p:sp>
          <p:nvSpPr>
            <p:cNvPr id="11" name="Rectángulo 1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02261"/>
              <a:ext cx="2157939" cy="588623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EM07061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CEFERINO VALDEZ GARCÍA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R. OROZCO CÓRDOVA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EM07978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SIRENA RICO CARMONA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ILEANA P. RAMOS RAMOS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EM08285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ARTEMISA L. PÉREZ ZAMORA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EM08413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MENDOZA VILLA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EM08502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GARCÍA RODRÍGUEZ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EM08757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GUADALUPE VALADEZ ESPARZA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EM09615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SAMANTHA RODRÍGUEZ CASTILLEJA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EM09837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SANTACRUZ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EM09894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ANA L. AGÜERO ORTEGA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RAYMUNDO REYNOSA RANGEL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JOHANNA ARIAS CAMARILLO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EM09991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RODRÍGUEZ ALVARADO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EM10005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ARMANDO MARTÍNEZ ESQUIVEL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EM10017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GENARO SOTO FLORES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EM10023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YAZMIN ALARCON GARZA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EM10024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BALDERAS SAUCEDO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EM10101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ANGEL SALAZAR BARRERA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VALDES RIVERA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ANA GARCIA ARREOLA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466" y="626276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13921" y="2602513"/>
            <a:ext cx="1980000" cy="1233104"/>
            <a:chOff x="4987826" y="425491"/>
            <a:chExt cx="2157939" cy="1949405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87826" y="425491"/>
              <a:ext cx="2157939" cy="18037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EM00558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MARIO MUÑIZ IBARRA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EM04561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ADRIANA ORTIZ HERNÁNDEZ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EM04567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JUAN MARINES RÍOS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EM06694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FRANCISCO PESINA SOLÍS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EM07153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ZAPOPAN ROJAS LINARES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EM07279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JORGE LEDESMA ORTIZ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EM08207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NAYDA REYES TREVIÑO</a:t>
              </a:r>
              <a:endParaRPr lang="es-MX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87826" y="2170563"/>
              <a:ext cx="2157938" cy="20433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89387" y="4528128"/>
            <a:ext cx="1980000" cy="739208"/>
            <a:chOff x="5016000" y="2142725"/>
            <a:chExt cx="2157939" cy="116860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42725"/>
              <a:ext cx="2157939" cy="10769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EM06970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MARÍA ESQUIVEL MARTÍNEZ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EM07442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DIANA CARLOS PIZAÑA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EM08150</a:t>
              </a:r>
              <a:r>
                <a:rPr lang="es-MX" sz="11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IVOON CARLOS PIZAÑA</a:t>
              </a: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07683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Secretario (a)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2731" y="38982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ORLANDO GONZÁLEZ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3828" y="2614657"/>
            <a:ext cx="1980000" cy="524334"/>
            <a:chOff x="5016000" y="1040449"/>
            <a:chExt cx="2157939" cy="828916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34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EM09968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JENNY G. MOYA REVELES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EMANUEL DE HOYOS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3486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Asesor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91124" y="3622361"/>
            <a:ext cx="1980000" cy="660665"/>
            <a:chOff x="5016000" y="2349501"/>
            <a:chExt cx="2157939" cy="1044441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49501"/>
              <a:ext cx="2157939" cy="8735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EM07458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DINORA GONZÁLEZ ORTIZ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EM08263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JONATHAN ROMO NEIRA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EM08805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DIANA SALAZAR COLÍN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594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22137" y="495980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FLORES DÁVILA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EM09854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97136" y="2613545"/>
            <a:ext cx="1980000" cy="791296"/>
            <a:chOff x="5016000" y="2349501"/>
            <a:chExt cx="2157939" cy="1250953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49501"/>
              <a:ext cx="2157939" cy="10972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EM08776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900" b="1" dirty="0" smtClean="0">
                  <a:solidFill>
                    <a:prstClr val="black"/>
                  </a:solidFill>
                </a:rPr>
                <a:t>LEONARDO MENDOZA VÁZQUEZ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EM09276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800" b="1" dirty="0" smtClean="0">
                  <a:solidFill>
                    <a:prstClr val="black"/>
                  </a:solidFill>
                </a:rPr>
                <a:t>GUSTAVO MARTÍNEZ ARMENDÁRIZ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EM10008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LIZETH CAVAZOS WILLARS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EM10079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ROGELIO CHARLES CORTES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3659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35735" y="12643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ESCALERA ARMENDÁRIZ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EM09117</a:t>
              </a:r>
              <a:r>
                <a:rPr lang="es-ES" sz="800" dirty="0" smtClean="0">
                  <a:solidFill>
                    <a:prstClr val="black"/>
                  </a:solidFill>
                </a:rPr>
                <a:t> Director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17003" y="4067380"/>
            <a:ext cx="1980000" cy="660665"/>
            <a:chOff x="5016000" y="2349501"/>
            <a:chExt cx="2157939" cy="1044441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49501"/>
              <a:ext cx="2157939" cy="8735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EM08204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ALEJANDRO PACHECO LIRA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EM08760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JUAN BARRERA JIMÉNEZ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EM09949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JOEL MORENO PÉREZ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594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Grupos Especiales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25722" y="12643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ELVA LUCILA GARZA DE LA CERDA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</a:t>
              </a:r>
              <a:r>
                <a:rPr lang="es-ES" sz="800" dirty="0" smtClean="0">
                  <a:solidFill>
                    <a:prstClr val="black"/>
                  </a:solidFill>
                </a:rPr>
                <a:t>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22137" y="5578115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ALMADA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EM08991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Equipos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2731" y="4446733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SAUCEDO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EM09553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7" name="Conector recto 86"/>
          <p:cNvCxnSpPr/>
          <p:nvPr/>
        </p:nvCxnSpPr>
        <p:spPr>
          <a:xfrm flipH="1">
            <a:off x="1373611" y="2065995"/>
            <a:ext cx="94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1358257" y="2075960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2" name="Grupo 9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2731" y="3327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3" name="Rectángulo 9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GAYTAN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Rectángulo 9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de Mecánico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725915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ector recto 47"/>
          <p:cNvCxnSpPr/>
          <p:nvPr/>
        </p:nvCxnSpPr>
        <p:spPr>
          <a:xfrm flipH="1">
            <a:off x="4657288" y="4135702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 flipH="1">
            <a:off x="2492120" y="2564200"/>
            <a:ext cx="2" cy="30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 flipH="1">
            <a:off x="2493244" y="255729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6086557" y="2040515"/>
            <a:ext cx="201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 flipH="1">
            <a:off x="6094851" y="1568822"/>
            <a:ext cx="2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TRANSPORTE Y VIALIDAD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5291" y="1276259"/>
            <a:ext cx="2340000" cy="389165"/>
            <a:chOff x="5016000" y="1040449"/>
            <a:chExt cx="2157939" cy="615227"/>
          </a:xfrm>
        </p:grpSpPr>
        <p:sp>
          <p:nvSpPr>
            <p:cNvPr id="7" name="Rectángulo 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E. ALVARADO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Transporte y Vialidad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90137" y="1845671"/>
            <a:ext cx="1980000" cy="389165"/>
            <a:chOff x="5016000" y="1040449"/>
            <a:chExt cx="2157939" cy="615227"/>
          </a:xfrm>
        </p:grpSpPr>
        <p:sp>
          <p:nvSpPr>
            <p:cNvPr id="11" name="Rectángulo 1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LIZBETH I. HERNÁNDEZ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285" y="2351608"/>
            <a:ext cx="1980000" cy="389165"/>
            <a:chOff x="5016000" y="1040449"/>
            <a:chExt cx="2157939" cy="615227"/>
          </a:xfrm>
        </p:grpSpPr>
        <p:sp>
          <p:nvSpPr>
            <p:cNvPr id="14" name="Rectángulo 1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ILSE YARITZA LUNA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2120" y="3032207"/>
            <a:ext cx="1980000" cy="390901"/>
            <a:chOff x="5016000" y="1040449"/>
            <a:chExt cx="2157939" cy="615227"/>
          </a:xfrm>
        </p:grpSpPr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OSVALDO MARTÍNEZ BALLESTEROS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EM07160 </a:t>
              </a:r>
              <a:r>
                <a:rPr lang="es-ES" sz="800" dirty="0" smtClean="0">
                  <a:solidFill>
                    <a:prstClr val="black"/>
                  </a:solidFill>
                </a:rPr>
                <a:t>Inspector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5" name="Conector recto 24"/>
          <p:cNvCxnSpPr/>
          <p:nvPr/>
        </p:nvCxnSpPr>
        <p:spPr>
          <a:xfrm flipH="1">
            <a:off x="9699112" y="2555878"/>
            <a:ext cx="2" cy="33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5326" y="3031641"/>
            <a:ext cx="1980000" cy="390901"/>
            <a:chOff x="5016000" y="1040449"/>
            <a:chExt cx="2157939" cy="615227"/>
          </a:xfrm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OSVALDO MARTÍNEZ BALLESTEROS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EM08047 </a:t>
              </a:r>
              <a:r>
                <a:rPr lang="es-ES" sz="800" dirty="0" smtClean="0">
                  <a:solidFill>
                    <a:prstClr val="black"/>
                  </a:solidFill>
                </a:rPr>
                <a:t>Oficial Electricista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557" y="3794950"/>
            <a:ext cx="1980000" cy="699794"/>
            <a:chOff x="5016000" y="894340"/>
            <a:chExt cx="2157940" cy="1106298"/>
          </a:xfrm>
        </p:grpSpPr>
        <p:sp>
          <p:nvSpPr>
            <p:cNvPr id="30" name="Rectángulo 2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40"/>
              <a:ext cx="2157940" cy="101030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EM08596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ERNESTO D. FUENTES SANCHEZ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JUVENTINO BAUTISTA MÉNDEZ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J. MIER RAMOS </a:t>
              </a: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76613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2119" y="3799149"/>
            <a:ext cx="1980001" cy="907862"/>
            <a:chOff x="5015999" y="711377"/>
            <a:chExt cx="2157941" cy="1435231"/>
          </a:xfrm>
        </p:grpSpPr>
        <p:sp>
          <p:nvSpPr>
            <p:cNvPr id="33" name="Rectángulo 3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11377"/>
              <a:ext cx="2157940" cy="131798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IVÁN IBARRA LEYVA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EM08458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MISAEL MALDONADO CARRANZA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EM02617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MARIO A. RODRÍGUEZ MEZA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U. DÍAZ RODRÍGUEZ  </a:t>
              </a: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91210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5326" y="3750098"/>
            <a:ext cx="1980000" cy="531468"/>
            <a:chOff x="5016000" y="1181705"/>
            <a:chExt cx="2157940" cy="840193"/>
          </a:xfrm>
        </p:grpSpPr>
        <p:sp>
          <p:nvSpPr>
            <p:cNvPr id="36" name="Rectángulo 3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ROLANDO LOZOYA GÓMEZ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EM02424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MARIO RODRÍGUEZ ARELLANO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de Semáforo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23261" y="4556032"/>
            <a:ext cx="1980000" cy="531468"/>
            <a:chOff x="5016000" y="1181705"/>
            <a:chExt cx="2157940" cy="840193"/>
          </a:xfrm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EM00784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RODOLFO MUÑOZ HERRERA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SAN MIGUEL DE LA PAZ</a:t>
              </a: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Electricista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2119" y="5161162"/>
            <a:ext cx="1980000" cy="531468"/>
            <a:chOff x="5016000" y="1181705"/>
            <a:chExt cx="2157940" cy="840193"/>
          </a:xfrm>
        </p:grpSpPr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JESÚS GALLEGOS RIVERA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EM08272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FERNANDO LUGO MALDONADO 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23261" y="5388514"/>
            <a:ext cx="1980000" cy="531468"/>
            <a:chOff x="5016000" y="1181705"/>
            <a:chExt cx="2157940" cy="840193"/>
          </a:xfrm>
        </p:grpSpPr>
        <p:sp>
          <p:nvSpPr>
            <p:cNvPr id="45" name="Rectángulo 4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EM08117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BENJAMÍN RODRÍGUEZ PÉREZ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DANIEL LLANAS GARCÍA </a:t>
              </a:r>
              <a:endParaRPr lang="es-ES" sz="9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 flipH="1">
            <a:off x="4661203" y="2558942"/>
            <a:ext cx="2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9" name="Conector recto 48"/>
          <p:cNvCxnSpPr/>
          <p:nvPr/>
        </p:nvCxnSpPr>
        <p:spPr>
          <a:xfrm flipH="1">
            <a:off x="7527739" y="2545873"/>
            <a:ext cx="2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16133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11129465" y="2060864"/>
            <a:ext cx="10235" cy="140785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1052008" y="2066407"/>
            <a:ext cx="0" cy="179321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8692983" y="2069414"/>
            <a:ext cx="2291" cy="74635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PROTECCIÓN CIVIL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3479569" y="2073590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699" y="1409327"/>
            <a:ext cx="76" cy="42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89569" y="3110103"/>
            <a:ext cx="1980000" cy="531809"/>
            <a:chOff x="5016000" y="1040447"/>
            <a:chExt cx="2157939" cy="840732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5398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EM07280 </a:t>
              </a:r>
              <a:r>
                <a:rPr lang="es-MX" sz="1000" b="1" dirty="0">
                  <a:solidFill>
                    <a:prstClr val="black"/>
                  </a:solidFill>
                </a:rPr>
                <a:t>MARIA RAMIREZ ESCOBEDO </a:t>
              </a:r>
              <a:r>
                <a:rPr lang="es-ES" sz="600" dirty="0" smtClean="0">
                  <a:solidFill>
                    <a:prstClr val="black"/>
                  </a:solidFill>
                </a:rPr>
                <a:t>EM08979 </a:t>
              </a:r>
              <a:r>
                <a:rPr lang="es-MX" sz="1000" b="1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K</a:t>
              </a:r>
              <a:r>
                <a:rPr lang="es-MX" sz="1000" b="1" dirty="0">
                  <a:solidFill>
                    <a:prstClr val="black"/>
                  </a:solidFill>
                </a:rPr>
                <a:t>ASSANDRA ZAPATA ALARCON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4667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1061467" y="2069414"/>
            <a:ext cx="100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05274" y="25828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G. ROMERO ZÚÑIGA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EM08705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776" y="25927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PEÑA ZAMARRÓN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EM07206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Inspectores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860" y="126863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AGUSTÍN RAMOS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Bomberos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848" y="18862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YESSICA S. BARCO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EM06930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1087" y="3356096"/>
            <a:ext cx="1980000" cy="1791245"/>
            <a:chOff x="5016000" y="1040447"/>
            <a:chExt cx="2157939" cy="2831763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27145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EM08706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JULIAN MEDINA DE HOYOS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EM07033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ALI </a:t>
              </a:r>
              <a:r>
                <a:rPr lang="es-MX" sz="1000" b="1" dirty="0">
                  <a:solidFill>
                    <a:prstClr val="black"/>
                  </a:solidFill>
                </a:rPr>
                <a:t>GARCIA ALVAREZ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EM08982</a:t>
              </a: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MONICA QUINTANILLA G. 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EM08983</a:t>
              </a: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MIRNA ARIAS CAMARILLO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EM09668</a:t>
              </a: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KATHERINE HERNANDEZ R.</a:t>
              </a:r>
            </a:p>
            <a:p>
              <a:pPr lvl="0">
                <a:defRPr/>
              </a:pPr>
              <a:r>
                <a:rPr lang="en-US" sz="600" dirty="0">
                  <a:solidFill>
                    <a:prstClr val="black"/>
                  </a:solidFill>
                  <a:ea typeface="Verdana" panose="020B0604030504040204" pitchFamily="34" charset="0"/>
                </a:rPr>
                <a:t>EM09744</a:t>
              </a:r>
              <a:r>
                <a:rPr lang="en-US" sz="700" dirty="0">
                  <a:solidFill>
                    <a:prstClr val="black"/>
                  </a:solidFill>
                  <a:ea typeface="Verdana" panose="020B060403050404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ea typeface="Verdana" panose="020B0604030504040204" pitchFamily="34" charset="0"/>
                </a:rPr>
                <a:t>SANDRA TORRES S. </a:t>
              </a:r>
            </a:p>
            <a:p>
              <a:pPr lvl="0">
                <a:defRPr/>
              </a:pPr>
              <a:r>
                <a:rPr lang="en-US" sz="600" dirty="0">
                  <a:solidFill>
                    <a:prstClr val="black"/>
                  </a:solidFill>
                  <a:ea typeface="Verdana" panose="020B0604030504040204" pitchFamily="34" charset="0"/>
                </a:rPr>
                <a:t>EM09745</a:t>
              </a:r>
              <a:r>
                <a:rPr lang="en-US" sz="800" dirty="0">
                  <a:solidFill>
                    <a:prstClr val="black"/>
                  </a:solidFill>
                  <a:ea typeface="Verdana" panose="020B060403050404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ea typeface="Verdana" panose="020B0604030504040204" pitchFamily="34" charset="0"/>
                </a:rPr>
                <a:t>ANA CRISTINA  LUNA R. </a:t>
              </a:r>
            </a:p>
            <a:p>
              <a:pPr lvl="0">
                <a:defRPr/>
              </a:pPr>
              <a:r>
                <a:rPr lang="en-US" sz="600" dirty="0">
                  <a:solidFill>
                    <a:prstClr val="black"/>
                  </a:solidFill>
                  <a:ea typeface="Verdana" panose="020B0604030504040204" pitchFamily="34" charset="0"/>
                </a:rPr>
                <a:t>EM09802</a:t>
              </a:r>
              <a:r>
                <a:rPr lang="en-US" sz="700" dirty="0">
                  <a:solidFill>
                    <a:prstClr val="black"/>
                  </a:solidFill>
                  <a:ea typeface="Verdana" panose="020B060403050404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ea typeface="Verdana" panose="020B0604030504040204" pitchFamily="34" charset="0"/>
                </a:rPr>
                <a:t>CAROLINA CUELLAR </a:t>
              </a:r>
              <a:endParaRPr lang="en-US" sz="1000" b="1" dirty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EM08685</a:t>
              </a:r>
              <a:r>
                <a:rPr lang="es-MX" sz="4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prstClr val="black"/>
                  </a:solidFill>
                </a:rPr>
                <a:t>JUAN RDGZ. MACIAS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endParaRPr lang="es-MX" sz="1050" dirty="0">
                <a:solidFill>
                  <a:srgbClr val="5B9BD5"/>
                </a:solidFill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6377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Inspecciones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1152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ENRIQUE LUNA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Vecino Vigilante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717" y="3757295"/>
            <a:ext cx="4041952" cy="2461187"/>
            <a:chOff x="5016000" y="1321077"/>
            <a:chExt cx="4405195" cy="3890866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21077"/>
              <a:ext cx="4405195" cy="37669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EM07210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EFRAIN </a:t>
              </a:r>
              <a:r>
                <a:rPr lang="es-MX" sz="1000" b="1" dirty="0">
                  <a:solidFill>
                    <a:prstClr val="black"/>
                  </a:solidFill>
                </a:rPr>
                <a:t>FLORES JIMENEZ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EM00762</a:t>
              </a:r>
              <a:r>
                <a:rPr lang="es-MX" sz="1000" b="1" dirty="0">
                  <a:solidFill>
                    <a:prstClr val="black"/>
                  </a:solidFill>
                </a:rPr>
                <a:t> SIMON HDZ. SALDAÑA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EM07542</a:t>
              </a:r>
              <a:r>
                <a:rPr lang="es-MX" sz="10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EFRAIN FLORES GUILLEN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EM09555</a:t>
              </a:r>
              <a:r>
                <a:rPr lang="es-MX" sz="10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LUIS INTERIAL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BALDERAS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Segoe UI Symbol" panose="020B0502040204020203" pitchFamily="34" charset="0"/>
                  <a:cs typeface="Verdana" panose="020B0604030504040204" pitchFamily="34" charset="0"/>
                </a:rPr>
                <a:t>EM09290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950" b="1" dirty="0">
                  <a:solidFill>
                    <a:schemeClr val="tx1"/>
                  </a:solidFill>
                </a:rPr>
                <a:t>GERARDO BARBOZA DE HOYO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Segoe UI Symbol" panose="020B0502040204020203" pitchFamily="34" charset="0"/>
                  <a:cs typeface="Verdana" panose="020B0604030504040204" pitchFamily="34" charset="0"/>
                </a:rPr>
                <a:t>EM09312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BENIGNO LIMON ROQUE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EM09324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FERNANDO DAVALOS M.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EM09345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JOSE FUENTES VILLALOBOS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EM09379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MANUEL COVARRUBIAS M </a:t>
              </a:r>
              <a:endParaRPr lang="es-MX" sz="1000" b="1" dirty="0" smtClean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EM09386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JULIAN MUÑOZ CALDERON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EM09391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CESAR VILLARREAL SILVA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EM09414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BRAYAN GARCIAS VALDEZ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EM09426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ROBERTO DELGADILLO MUÑIZ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EM09453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RICARDO VALLE JUAREZ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EM09454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MARIO BRISEÑO SALOMON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EM09528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CLAUDIO FLORES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BARRIOS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EM09573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JOSE ONTIVEROS GARCIA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EM09613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DIEGO RODRIGUEZ PECINA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EM09666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BRAYAN LIMON PEÑA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EM09667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OLIVERIO TORRES OCHOA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EM09678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EDGAR MARTINEZ RIVAS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EM09697</a:t>
              </a:r>
              <a:r>
                <a:rPr lang="es-MX" sz="700" dirty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CRISTIAN C. SANCHEZ   V.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EM09699</a:t>
              </a:r>
              <a:r>
                <a:rPr lang="es-MX" sz="1000" b="1" dirty="0">
                  <a:solidFill>
                    <a:schemeClr val="tx1"/>
                  </a:solidFill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FELIPE DE JESUS SALINAS GARCIA</a:t>
              </a:r>
            </a:p>
            <a:p>
              <a:pPr>
                <a:defRPr/>
              </a:pPr>
              <a:r>
                <a:rPr lang="en-US" sz="600" dirty="0" smtClean="0">
                  <a:solidFill>
                    <a:schemeClr val="tx1"/>
                  </a:solidFill>
                </a:rPr>
                <a:t>EM09703</a:t>
              </a:r>
              <a:r>
                <a:rPr lang="en-US" sz="700" dirty="0" smtClean="0">
                  <a:solidFill>
                    <a:schemeClr val="tx1"/>
                  </a:solidFill>
                </a:rPr>
                <a:t>  </a:t>
              </a:r>
              <a:r>
                <a:rPr lang="en-US" sz="1000" b="1" dirty="0">
                  <a:solidFill>
                    <a:schemeClr val="tx1"/>
                  </a:solidFill>
                </a:rPr>
                <a:t>JESUS A. SALDAÑA MUÑIZ </a:t>
              </a: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4970789"/>
              <a:ext cx="4405195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Vecino Vigilante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140940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CESAR RÍOS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EM08705</a:t>
              </a:r>
              <a:r>
                <a:rPr lang="es-ES" sz="800" dirty="0" smtClean="0">
                  <a:solidFill>
                    <a:prstClr val="black"/>
                  </a:solidFill>
                </a:rPr>
                <a:t> Comandante de Bomberos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04153" y="3349257"/>
            <a:ext cx="4315624" cy="2426972"/>
            <a:chOff x="1652920" y="-166044"/>
            <a:chExt cx="4703463" cy="3836778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1652920" y="-166044"/>
              <a:ext cx="4703463" cy="36419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EM00040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MIGUEL A. DMGZ. GUZMÁN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EM02164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J. FERNANDO RDZ. SILLAS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EM03301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JOSE M. OBREGON CHAVEZ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EM07459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JOSÉ LUIS MTZ. ACOSTA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EM07796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EZRA NAVARRETE MUÑIZ</a:t>
              </a:r>
              <a:endParaRPr lang="es-MX" sz="1100" b="1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EM07933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ERICK F. GALARZA RINCON</a:t>
              </a:r>
            </a:p>
            <a:p>
              <a:pPr>
                <a:defRPr/>
              </a:pP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EM08376</a:t>
              </a:r>
              <a:r>
                <a:rPr lang="es-MX" sz="12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prstClr val="black"/>
                  </a:solidFill>
                </a:rPr>
                <a:t>JOSE BURUATO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ESCOBAR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</a:rPr>
                <a:t>EM08684</a:t>
              </a:r>
              <a:r>
                <a:rPr lang="es-MX" sz="1200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JUAN F. VIELMA DE LEON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EM08687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BENJAMIN ZACARIAS SACHZ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EM08932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FRANCISCO CASTILLO RAMOS</a:t>
              </a:r>
              <a:endParaRPr lang="es-MX" sz="1100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EM08977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JESUS I. ROCHA RAMIREZ 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EM09236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LUIS E. TIJERINA VAZQUEZ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EM09262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MARISA GARCIA BALLESTEROS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EM09314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JESUS GONZALEZ VAZQUEZ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EM09390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SAMUEL BUENO ARREDONDO 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EM09432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100" b="1" dirty="0">
                  <a:solidFill>
                    <a:schemeClr val="tx1"/>
                  </a:solidFill>
                </a:rPr>
                <a:t>HUMBERTO ROJAS ESTRADA 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EM09458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JOSE ELIEZER PEREZ MARTINEZ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EM09676 </a:t>
              </a:r>
              <a:r>
                <a:rPr lang="es-MX" sz="1050" b="1" dirty="0">
                  <a:solidFill>
                    <a:schemeClr val="tx1"/>
                  </a:solidFill>
                </a:rPr>
                <a:t>JORGE H. ROJAS SILLAS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EM09700</a:t>
              </a:r>
              <a:r>
                <a:rPr lang="es-MX" sz="1050" b="1" dirty="0">
                  <a:solidFill>
                    <a:schemeClr val="tx1"/>
                  </a:solidFill>
                </a:rPr>
                <a:t> NALLELY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F. </a:t>
              </a:r>
              <a:r>
                <a:rPr lang="es-MX" sz="1050" b="1" dirty="0">
                  <a:solidFill>
                    <a:schemeClr val="tx1"/>
                  </a:solidFill>
                </a:rPr>
                <a:t>LOPEZ CALVILLO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EM09859</a:t>
              </a:r>
              <a:r>
                <a:rPr lang="es-MX" sz="1050" b="1" dirty="0">
                  <a:solidFill>
                    <a:schemeClr val="tx1"/>
                  </a:solidFill>
                </a:rPr>
                <a:t> JOSE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SANCHEZ </a:t>
              </a:r>
              <a:r>
                <a:rPr lang="es-MX" sz="1050" b="1" dirty="0">
                  <a:solidFill>
                    <a:schemeClr val="tx1"/>
                  </a:solidFill>
                </a:rPr>
                <a:t>ARMENDARIZ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EM07007</a:t>
              </a:r>
              <a:r>
                <a:rPr lang="es-MX" sz="800" b="1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JUAN LOZANO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CARRIZALEZ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EM10107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ALEXIS JIMENEZ VELAZQUEZ </a:t>
              </a:r>
              <a:endParaRPr lang="es-MX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1652920" y="3422718"/>
              <a:ext cx="4703462" cy="24801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Bomberos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5417566"/>
            <a:ext cx="1980000" cy="1104630"/>
            <a:chOff x="4743417" y="1829239"/>
            <a:chExt cx="2159219" cy="1746301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744697" y="1829239"/>
              <a:ext cx="2157939" cy="158300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EM07549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IDALIA BANDA REYNA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EM08089</a:t>
              </a:r>
              <a:r>
                <a:rPr lang="es-MX" sz="10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MANUEL BARAJAS FUENTES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EM08980</a:t>
              </a:r>
              <a:r>
                <a:rPr lang="es-MX" sz="10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ZULEIDY J. JALOMO SEGURA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EM09505</a:t>
              </a:r>
              <a:r>
                <a:rPr lang="es-MX" sz="10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ARACELI ALBARRAN DE </a:t>
              </a:r>
              <a:r>
                <a:rPr lang="es-MX" sz="1000" b="1" dirty="0">
                  <a:solidFill>
                    <a:prstClr val="black"/>
                  </a:solidFill>
                </a:rPr>
                <a:t>LUNA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EM09509</a:t>
              </a:r>
              <a:r>
                <a:rPr lang="es-MX" sz="10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ILSE D. VILLASANA RIVAS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>
                <a:defRPr/>
              </a:pPr>
              <a:r>
                <a:rPr lang="en-US" sz="600" dirty="0">
                  <a:solidFill>
                    <a:schemeClr val="tx1"/>
                  </a:solidFill>
                  <a:ea typeface="Verdana" panose="020B0604030504040204" pitchFamily="34" charset="0"/>
                </a:rPr>
                <a:t>EM09734</a:t>
              </a:r>
              <a:r>
                <a:rPr lang="en-US" sz="1000" dirty="0">
                  <a:solidFill>
                    <a:schemeClr val="tx1"/>
                  </a:solidFill>
                </a:rPr>
                <a:t> </a:t>
              </a:r>
              <a:r>
                <a:rPr lang="en-US" sz="1000" b="1" dirty="0">
                  <a:solidFill>
                    <a:schemeClr val="tx1"/>
                  </a:solidFill>
                </a:rPr>
                <a:t>JESUS </a:t>
              </a:r>
              <a:r>
                <a:rPr lang="en-US" sz="1000" b="1" dirty="0" smtClean="0">
                  <a:solidFill>
                    <a:schemeClr val="tx1"/>
                  </a:solidFill>
                </a:rPr>
                <a:t>SANCHEZ </a:t>
              </a:r>
              <a:r>
                <a:rPr lang="en-US" sz="1000" b="1" dirty="0">
                  <a:solidFill>
                    <a:schemeClr val="tx1"/>
                  </a:solidFill>
                </a:rPr>
                <a:t>DE LA </a:t>
              </a:r>
              <a:r>
                <a:rPr lang="en-US" sz="1000" b="1" dirty="0" smtClean="0">
                  <a:solidFill>
                    <a:schemeClr val="tx1"/>
                  </a:solidFill>
                </a:rPr>
                <a:t>GARZA</a:t>
              </a:r>
              <a:r>
                <a:rPr lang="es-MX" sz="1000" dirty="0" smtClean="0">
                  <a:solidFill>
                    <a:schemeClr val="tx1"/>
                  </a:solidFill>
                </a:rPr>
                <a:t> </a:t>
              </a:r>
              <a:endParaRPr lang="es-MX" sz="1000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743417" y="334104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Bunker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89569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SALVADOR FALCON RUBIO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29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6" name="Conector recto 155"/>
          <p:cNvCxnSpPr/>
          <p:nvPr/>
        </p:nvCxnSpPr>
        <p:spPr>
          <a:xfrm>
            <a:off x="9360388" y="4877486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5" name="Conector recto 154"/>
          <p:cNvCxnSpPr>
            <a:stCxn id="80" idx="2"/>
            <a:endCxn id="141" idx="0"/>
          </p:cNvCxnSpPr>
          <p:nvPr/>
        </p:nvCxnSpPr>
        <p:spPr>
          <a:xfrm>
            <a:off x="10289860" y="3728341"/>
            <a:ext cx="933179" cy="21623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>
            <a:endCxn id="94" idx="0"/>
          </p:cNvCxnSpPr>
          <p:nvPr/>
        </p:nvCxnSpPr>
        <p:spPr>
          <a:xfrm flipH="1">
            <a:off x="9360389" y="3719790"/>
            <a:ext cx="962650" cy="22478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2" name="Conector recto 151"/>
          <p:cNvCxnSpPr/>
          <p:nvPr/>
        </p:nvCxnSpPr>
        <p:spPr>
          <a:xfrm>
            <a:off x="9338244" y="2378190"/>
            <a:ext cx="1449432" cy="36599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3" name="Conector recto 152"/>
          <p:cNvCxnSpPr>
            <a:endCxn id="129" idx="0"/>
          </p:cNvCxnSpPr>
          <p:nvPr/>
        </p:nvCxnSpPr>
        <p:spPr>
          <a:xfrm flipH="1">
            <a:off x="7441693" y="2382212"/>
            <a:ext cx="1885332" cy="25338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1" name="Conector recto 150"/>
          <p:cNvCxnSpPr>
            <a:endCxn id="116" idx="0"/>
          </p:cNvCxnSpPr>
          <p:nvPr/>
        </p:nvCxnSpPr>
        <p:spPr>
          <a:xfrm>
            <a:off x="2870114" y="2384280"/>
            <a:ext cx="1905371" cy="247331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8" name="Conector recto 147"/>
          <p:cNvCxnSpPr>
            <a:stCxn id="35" idx="2"/>
            <a:endCxn id="114" idx="0"/>
          </p:cNvCxnSpPr>
          <p:nvPr/>
        </p:nvCxnSpPr>
        <p:spPr>
          <a:xfrm flipH="1">
            <a:off x="964743" y="2388302"/>
            <a:ext cx="1905371" cy="240831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7" name="Conector recto 146"/>
          <p:cNvCxnSpPr/>
          <p:nvPr/>
        </p:nvCxnSpPr>
        <p:spPr>
          <a:xfrm>
            <a:off x="10284842" y="2780951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6" name="Conector recto 145"/>
          <p:cNvCxnSpPr/>
          <p:nvPr/>
        </p:nvCxnSpPr>
        <p:spPr>
          <a:xfrm>
            <a:off x="7441693" y="2813208"/>
            <a:ext cx="0" cy="30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5" name="Conector recto 144"/>
          <p:cNvCxnSpPr/>
          <p:nvPr/>
        </p:nvCxnSpPr>
        <p:spPr>
          <a:xfrm>
            <a:off x="4760606" y="2793779"/>
            <a:ext cx="0" cy="34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4" name="Conector recto 143"/>
          <p:cNvCxnSpPr/>
          <p:nvPr/>
        </p:nvCxnSpPr>
        <p:spPr>
          <a:xfrm>
            <a:off x="2857414" y="2813208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3" name="Conector recto 142"/>
          <p:cNvCxnSpPr/>
          <p:nvPr/>
        </p:nvCxnSpPr>
        <p:spPr>
          <a:xfrm>
            <a:off x="964278" y="2900433"/>
            <a:ext cx="0" cy="25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9338244" y="182080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4296592" y="1465747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SEGURIDAD PÚBLICA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870114" y="1820801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103560" y="1568822"/>
            <a:ext cx="2" cy="2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861694" y="1820801"/>
            <a:ext cx="64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387404" y="12720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DANIA SUZETH GONZALEZ GALINDO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90114" y="1999137"/>
            <a:ext cx="216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PERLA NALLELY CRUZ SIFUENTES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EM09868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Subdirectora Administrativa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39718" y="1224965"/>
            <a:ext cx="1980000" cy="489625"/>
            <a:chOff x="5016000" y="953051"/>
            <a:chExt cx="2157939" cy="774043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53051"/>
              <a:ext cx="2157939" cy="7026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EM08866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DIANA G. GARCIA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EM05999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AZALIA MACIAS OROZCO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92596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Recepción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7414" y="3091602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LIDIA PADILLA NERI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EM05108</a:t>
              </a:r>
              <a:r>
                <a:rPr lang="es-ES" sz="800" dirty="0" smtClean="0">
                  <a:solidFill>
                    <a:prstClr val="black"/>
                  </a:solidFill>
                </a:rPr>
                <a:t> Planeación y Estadística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43968" y="1268714"/>
            <a:ext cx="2340000" cy="389165"/>
            <a:chOff x="5016000" y="1040449"/>
            <a:chExt cx="2157939" cy="615227"/>
          </a:xfrm>
        </p:grpSpPr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RAÚL ALCOCER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EM09788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Seguridad Publica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743" y="3097253"/>
            <a:ext cx="1800000" cy="751534"/>
            <a:chOff x="4978555" y="960520"/>
            <a:chExt cx="2157939" cy="1188093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0513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EM09869 </a:t>
              </a:r>
              <a:r>
                <a:rPr lang="es-ES" sz="850" b="1" dirty="0" smtClean="0">
                  <a:solidFill>
                    <a:schemeClr val="tx1"/>
                  </a:solidFill>
                </a:rPr>
                <a:t>GUADALUPE ALVARADO DÁVILA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EM08457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MARÍA URBINA GONZÁLEZ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EM06843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ISIDRA MORALES IRACHETA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191411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Coordinación Administrativa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389862" y="3088626"/>
            <a:ext cx="1799996" cy="639715"/>
            <a:chOff x="5016000" y="420980"/>
            <a:chExt cx="2157938" cy="1011320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20980"/>
              <a:ext cx="2157938" cy="8655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EM07394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DUVELSA OCHOA VÁZQUEZ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EM03944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MARÍA DEL R. JIMÉNEZ SÁNCHEZ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EM06298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INDIRA G. DURAN REYES 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197800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42383" y="3088968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CANTÚ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EM03927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2730" y="4206189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R. SOLÍS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EM08790</a:t>
              </a:r>
              <a:r>
                <a:rPr lang="es-ES" sz="800" dirty="0" smtClean="0">
                  <a:solidFill>
                    <a:prstClr val="black"/>
                  </a:solidFill>
                </a:rPr>
                <a:t> Educación Preventiva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2730" y="4773817"/>
            <a:ext cx="1800000" cy="687358"/>
            <a:chOff x="5016000" y="1118509"/>
            <a:chExt cx="2157939" cy="1179441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109698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EM07790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ADRIÁN SÁNCHEZ NAVARRO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EM06774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JOSÉ W. ZARATE GUERRERO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EM05135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SERGIO MEDINA INOSTROZA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63451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Deposito de Armas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3" name="Grupo 9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460389" y="3944573"/>
            <a:ext cx="1800000" cy="1336460"/>
            <a:chOff x="5071422" y="832069"/>
            <a:chExt cx="2157939" cy="1985785"/>
          </a:xfrm>
          <a:solidFill>
            <a:schemeClr val="bg1"/>
          </a:solidFill>
        </p:grpSpPr>
        <p:sp>
          <p:nvSpPr>
            <p:cNvPr id="94" name="Rectángulo 9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71422" y="832069"/>
              <a:ext cx="2157939" cy="18501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EM07975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JORGE HERNÁNDEZ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EM05990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JAIRO N. ROBLES RAMIREZ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EM09580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DAVID F. VÁZQUEZ BAUTISTA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EM09524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BRANDON R. GONZÁLEZ ALARCÓN </a:t>
              </a:r>
              <a:endParaRPr lang="es-ES" sz="9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EM09579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ARELLANO CONTRERAS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EM03769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JOSÉ I. GUTIÉRREZ MORENO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EM05133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REYMUNDO CAMPOS TORALES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5" name="Rectángulo 9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71422" y="2583355"/>
              <a:ext cx="2157938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Control de Accidentes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6" name="Grupo 9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460389" y="5431077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7" name="Rectángulo 9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NORMA L. TORRES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8" name="Rectángulo 9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EM04677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743" y="4051187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E. RAMOS RIVERA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EM01636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743" y="4643733"/>
            <a:ext cx="1800000" cy="459015"/>
            <a:chOff x="5016000" y="1040449"/>
            <a:chExt cx="2157939" cy="725653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EM07469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NATIVIDAD CERDA MORENO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DORA A. RAMOS ACEVEDO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31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Control de Personal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8" name="Grupo 10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743" y="5307646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9" name="Rectángulo 10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SANDOVAL GALLEGOS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EM01636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Vehicular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7414" y="3599543"/>
            <a:ext cx="1800000" cy="751534"/>
            <a:chOff x="4978555" y="960520"/>
            <a:chExt cx="2157939" cy="1188093"/>
          </a:xfrm>
          <a:solidFill>
            <a:schemeClr val="bg1"/>
          </a:solidFill>
        </p:grpSpPr>
        <p:sp>
          <p:nvSpPr>
            <p:cNvPr id="112" name="Rectángulo 11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0513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EM07793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PERLA VILLARREAL DE LA ROSA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EM09563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ALEJANDRA J. SÁNCHEZ AGUILAR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EM04766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MARTHA CERVANTES GARCÍA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191411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Analistas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14" name="Rectángulo 113"/>
          <p:cNvSpPr/>
          <p:nvPr/>
        </p:nvSpPr>
        <p:spPr>
          <a:xfrm>
            <a:off x="64743" y="2629133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ADMINISTRATIVA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5" name="Rectángulo 114"/>
          <p:cNvSpPr/>
          <p:nvPr/>
        </p:nvSpPr>
        <p:spPr>
          <a:xfrm>
            <a:off x="1957414" y="2632655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PLANEACIÓN Y ESTADÍSTICA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6" name="Rectángulo 115"/>
          <p:cNvSpPr/>
          <p:nvPr/>
        </p:nvSpPr>
        <p:spPr>
          <a:xfrm>
            <a:off x="3875485" y="2631611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JURÍDICA 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117" name="Grupo 11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40850" y="3093319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18" name="Rectángulo 11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ÁNGELA R. CAMPOS ALBA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PEÑA HERNÁNDEZ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Operativos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0" name="Grupo 1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44532" y="3730949"/>
            <a:ext cx="1800000" cy="958006"/>
            <a:chOff x="4978555" y="960520"/>
            <a:chExt cx="2157939" cy="1514504"/>
          </a:xfrm>
          <a:solidFill>
            <a:schemeClr val="bg1"/>
          </a:solidFill>
        </p:grpSpPr>
        <p:sp>
          <p:nvSpPr>
            <p:cNvPr id="121" name="Rectángulo 1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421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EM07263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YADIRA JIMÉNEZ MACÍAS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E. FLORES AVIÑA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HERNÁNDEZ RDZ.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LIZBETH RDZ. ALONZO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2" name="Rectángulo 1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224052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Jueces Calificadores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3" name="Grupo 1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44531" y="4825346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24" name="Rectángulo 1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PEDRO PADILLA GARCIA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CELAYA BURCIAGA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5" name="Rectángulo 1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Abogados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6" name="Grupo 1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42163" y="5464044"/>
            <a:ext cx="1802358" cy="738024"/>
            <a:chOff x="5013170" y="795654"/>
            <a:chExt cx="2160769" cy="1166728"/>
          </a:xfrm>
          <a:solidFill>
            <a:schemeClr val="bg1"/>
          </a:solidFill>
        </p:grpSpPr>
        <p:sp>
          <p:nvSpPr>
            <p:cNvPr id="127" name="Rectángulo 1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95654"/>
              <a:ext cx="2157939" cy="105015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EM07997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FERNANDO LICEAGA MORENO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EM09425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JONATHAN ESQUIVEL ZAPATA </a:t>
              </a:r>
            </a:p>
          </p:txBody>
        </p:sp>
        <p:sp>
          <p:nvSpPr>
            <p:cNvPr id="128" name="Rectángulo 1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3170" y="1727882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Médicos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29" name="Rectángulo 128"/>
          <p:cNvSpPr/>
          <p:nvPr/>
        </p:nvSpPr>
        <p:spPr>
          <a:xfrm>
            <a:off x="6541693" y="2635596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ACADEMIA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30" name="Rectángulo 129"/>
          <p:cNvSpPr/>
          <p:nvPr/>
        </p:nvSpPr>
        <p:spPr>
          <a:xfrm>
            <a:off x="9382488" y="2638313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PREVENTIVA 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131" name="Grupo 13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47246" y="3660279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32" name="Rectángulo 13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KARLA E. SERRATO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3" name="Rectángulo 13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EM09446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4" name="Grupo 13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2730" y="5640305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35" name="Rectángulo 13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EM00510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ELSA P. COLÍN RAMÍREZ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EM07791 </a:t>
              </a:r>
              <a:r>
                <a:rPr lang="es-ES" sz="850" b="1" dirty="0" smtClean="0">
                  <a:solidFill>
                    <a:prstClr val="black"/>
                  </a:solidFill>
                </a:rPr>
                <a:t>PATRICIA SEPÚLVEDA RAMÍREZ </a:t>
              </a:r>
              <a:endParaRPr lang="es-ES" sz="850" b="1" dirty="0">
                <a:solidFill>
                  <a:schemeClr val="tx1"/>
                </a:solidFill>
              </a:endParaRPr>
            </a:p>
          </p:txBody>
        </p:sp>
        <p:sp>
          <p:nvSpPr>
            <p:cNvPr id="136" name="Rectángulo 13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Deposito de Chalecos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7" name="Grupo 13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460389" y="5984315"/>
            <a:ext cx="1800000" cy="687358"/>
            <a:chOff x="5016000" y="1118509"/>
            <a:chExt cx="2157939" cy="1179441"/>
          </a:xfrm>
          <a:solidFill>
            <a:schemeClr val="bg1"/>
          </a:solidFill>
        </p:grpSpPr>
        <p:sp>
          <p:nvSpPr>
            <p:cNvPr id="138" name="Rectángulo 13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109698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EM05390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ERICK FLORES ORENDAY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EM05508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REYNA FLORES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EM06289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JORGE ZAMORA RODRÍGUEZ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39" name="Rectángulo 13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63451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Transito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0" name="Grupo 13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23039" y="3944573"/>
            <a:ext cx="1800000" cy="687358"/>
            <a:chOff x="5016000" y="1118509"/>
            <a:chExt cx="2157939" cy="1179441"/>
          </a:xfrm>
          <a:solidFill>
            <a:schemeClr val="bg1"/>
          </a:solidFill>
        </p:grpSpPr>
        <p:sp>
          <p:nvSpPr>
            <p:cNvPr id="141" name="Rectángulo 14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109698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EM07784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ELIAZAR CARBAJAL AGUILAR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EM07534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PEDRO FLORES TORRES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EM05513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JULIO RODRÍGUEZ SOTO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42" name="Rectángulo 14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63451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Transito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9" name="Grupo 9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58243" y="1994303"/>
            <a:ext cx="2160000" cy="389165"/>
            <a:chOff x="5016000" y="1040449"/>
            <a:chExt cx="2157939" cy="615227"/>
          </a:xfrm>
        </p:grpSpPr>
        <p:sp>
          <p:nvSpPr>
            <p:cNvPr id="100" name="Rectángulo 9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ANGEL GARCIA CARRIZALEZ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1" name="Rectángulo 10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EM10097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885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Conector recto 124"/>
          <p:cNvCxnSpPr/>
          <p:nvPr/>
        </p:nvCxnSpPr>
        <p:spPr>
          <a:xfrm>
            <a:off x="10690232" y="2411852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540034" y="2412155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4655397" y="2401578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2411852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33765" y="2411852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CONTENEDORES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7962" y="1419601"/>
            <a:ext cx="76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6088614" y="1984518"/>
            <a:ext cx="23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6" name="Grupo 5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32626" y="17795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HORTENCIA O. CÁRDENAS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EM07702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9905" y="1263155"/>
            <a:ext cx="2340000" cy="389165"/>
            <a:chOff x="5016000" y="1040449"/>
            <a:chExt cx="2157939" cy="615227"/>
          </a:xfrm>
        </p:grpSpPr>
        <p:sp>
          <p:nvSpPr>
            <p:cNvPr id="102" name="Rectángulo 10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JIMÉNEZ SORIANO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6967" y="27094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REYNALDO URIBE MUÑOZ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EM08427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Contenedores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3209" y="2709039"/>
            <a:ext cx="1980000" cy="852150"/>
            <a:chOff x="5016000" y="1040445"/>
            <a:chExt cx="2157939" cy="1347158"/>
          </a:xfrm>
          <a:solidFill>
            <a:schemeClr val="bg1"/>
          </a:solidFill>
        </p:grpSpPr>
        <p:sp>
          <p:nvSpPr>
            <p:cNvPr id="111" name="Rectángulo 11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11410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EM09863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ALONDRA M. RAMÍREZ IBARRA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NAHOMI MARTÍNEZ CASTRO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M. QUIÑONES AGUILAR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FATIMA SOTO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5310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03142" y="27157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DE DIOS GARCÍA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EM09245</a:t>
              </a:r>
              <a:r>
                <a:rPr lang="es-ES" sz="800" dirty="0" smtClean="0">
                  <a:solidFill>
                    <a:prstClr val="black"/>
                  </a:solidFill>
                </a:rPr>
                <a:t> Relleno Sanitario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6" name="Grupo 11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1290" y="3430795"/>
            <a:ext cx="1980000" cy="2329686"/>
            <a:chOff x="5016000" y="2019580"/>
            <a:chExt cx="2157939" cy="3682978"/>
          </a:xfrm>
          <a:solidFill>
            <a:schemeClr val="bg1"/>
          </a:solidFill>
        </p:grpSpPr>
        <p:sp>
          <p:nvSpPr>
            <p:cNvPr id="117" name="Rectángulo 11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19580"/>
              <a:ext cx="2157939" cy="356572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EM03187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SAN JUAN DE DIOS LARA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VQZ.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EM06035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JESUS MARTINEZ DE LA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PAZ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EM06383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JESUS </a:t>
              </a:r>
              <a:r>
                <a:rPr lang="es-ES_tradnl" sz="1000" b="1" dirty="0">
                  <a:solidFill>
                    <a:schemeClr val="tx1"/>
                  </a:solidFill>
                </a:rPr>
                <a:t>VASQUEZ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RODRIGUEZ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EM07539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JOAQUIN PEÑA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TORRES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EM09229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D. </a:t>
              </a:r>
              <a:r>
                <a:rPr lang="es-ES_tradnl" sz="1000" b="1" dirty="0">
                  <a:solidFill>
                    <a:schemeClr val="tx1"/>
                  </a:solidFill>
                </a:rPr>
                <a:t>HARO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MALDONADO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EM09442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JOEL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A. </a:t>
              </a:r>
              <a:r>
                <a:rPr lang="es-ES_tradnl" sz="1000" b="1" dirty="0">
                  <a:solidFill>
                    <a:schemeClr val="tx1"/>
                  </a:solidFill>
                </a:rPr>
                <a:t>CASTRO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MARTINEZ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EM09526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SECUNDINO LOPEZ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ALEMAN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EM09602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P. </a:t>
              </a:r>
              <a:r>
                <a:rPr lang="es-ES_tradnl" sz="1000" b="1" dirty="0">
                  <a:solidFill>
                    <a:schemeClr val="tx1"/>
                  </a:solidFill>
                </a:rPr>
                <a:t>HUITRON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ZAPATA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EM09603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VICENTE </a:t>
              </a:r>
              <a:r>
                <a:rPr lang="es-ES_tradnl" sz="1000" b="1" dirty="0">
                  <a:solidFill>
                    <a:schemeClr val="tx1"/>
                  </a:solidFill>
                </a:rPr>
                <a:t>DUQUE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RODRIGUEZ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EM09707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FELIPE DE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J. </a:t>
              </a:r>
              <a:r>
                <a:rPr lang="es-ES_tradnl" sz="1000" b="1" dirty="0">
                  <a:solidFill>
                    <a:schemeClr val="tx1"/>
                  </a:solidFill>
                </a:rPr>
                <a:t>AMADOR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GARCIA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EM09715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LUIS VALDEZ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CASTILLO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EM09926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ARTURO </a:t>
              </a:r>
              <a:r>
                <a:rPr lang="es-ES_tradnl" sz="1000" b="1" dirty="0">
                  <a:solidFill>
                    <a:srgbClr val="000000"/>
                  </a:solidFill>
                </a:rPr>
                <a:t>JIMENEZ CALLEROS</a:t>
              </a:r>
            </a:p>
          </p:txBody>
        </p:sp>
        <p:sp>
          <p:nvSpPr>
            <p:cNvPr id="118" name="Rectángulo 11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9" name="Grupo 11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3613" y="2702001"/>
            <a:ext cx="1980000" cy="839507"/>
            <a:chOff x="5016000" y="4375390"/>
            <a:chExt cx="2157939" cy="1327168"/>
          </a:xfrm>
          <a:solidFill>
            <a:schemeClr val="bg1"/>
          </a:solidFill>
        </p:grpSpPr>
        <p:sp>
          <p:nvSpPr>
            <p:cNvPr id="120" name="Rectángulo 11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375390"/>
              <a:ext cx="2157939" cy="12099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700" dirty="0">
                  <a:solidFill>
                    <a:schemeClr val="tx1"/>
                  </a:solidFill>
                </a:rPr>
                <a:t>EM08108</a:t>
              </a:r>
              <a:r>
                <a:rPr lang="es-MX" sz="1000" b="1" dirty="0">
                  <a:solidFill>
                    <a:prstClr val="black"/>
                  </a:solidFill>
                </a:rPr>
                <a:t> MANUEL MARTINEZ GAYTAN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700" dirty="0" smtClean="0">
                  <a:solidFill>
                    <a:schemeClr val="tx1"/>
                  </a:solidFill>
                </a:rPr>
                <a:t>EM09907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MARIA AGUILERA DAVILA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EM09383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JOSE E. MORALES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CAMPOS	</a:t>
              </a:r>
            </a:p>
          </p:txBody>
        </p:sp>
        <p:sp>
          <p:nvSpPr>
            <p:cNvPr id="121" name="Rectángulo 12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059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Conector recto 124"/>
          <p:cNvCxnSpPr/>
          <p:nvPr/>
        </p:nvCxnSpPr>
        <p:spPr>
          <a:xfrm>
            <a:off x="10690232" y="1991443"/>
            <a:ext cx="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540034" y="1991746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4655397" y="198116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1991443"/>
            <a:ext cx="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33765" y="1991443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BOTEO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8472" y="1419601"/>
            <a:ext cx="76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6967" y="22890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GUADALUPE FABELA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3614" y="229345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REYES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Personal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3209" y="22886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1" name="Rectángulo 11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BARRIENTOS GOUJON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EM07762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Cuadrillas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03142" y="22953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MARIO ESTRADA CARRILLO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EM07734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Limpieza Negocios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5491" y="1263787"/>
            <a:ext cx="2340000" cy="389165"/>
            <a:chOff x="5016000" y="1040449"/>
            <a:chExt cx="2157939" cy="615227"/>
          </a:xfrm>
        </p:grpSpPr>
        <p:sp>
          <p:nvSpPr>
            <p:cNvPr id="36" name="Rectángulo 3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OVIDIO CUELLAR CARRALES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EM07062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8" name="Conector recto 37"/>
          <p:cNvCxnSpPr/>
          <p:nvPr/>
        </p:nvCxnSpPr>
        <p:spPr>
          <a:xfrm flipH="1">
            <a:off x="1512981" y="3069873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093218" y="3053956"/>
            <a:ext cx="76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0" name="Grupo 3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6967" y="3160957"/>
            <a:ext cx="11156175" cy="3542524"/>
            <a:chOff x="4877172" y="1695378"/>
            <a:chExt cx="4884330" cy="5830118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877172" y="1695378"/>
              <a:ext cx="4879621" cy="565512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5" spcCol="1270" rtlCol="0" anchor="ctr" anchorCtr="0">
              <a:noAutofit/>
              <a:flatTx/>
            </a:bodyPr>
            <a:lstStyle/>
            <a:p>
              <a:r>
                <a:rPr lang="es-MX" sz="600" dirty="0"/>
                <a:t>EM05238</a:t>
              </a:r>
              <a:r>
                <a:rPr lang="es-MX" sz="900" dirty="0"/>
                <a:t> </a:t>
              </a:r>
              <a:r>
                <a:rPr lang="es-MX" sz="1000" b="1" dirty="0"/>
                <a:t>HECTOR A. MORENO CALDERON</a:t>
              </a:r>
              <a:endParaRPr lang="es-MX" sz="900" b="1" dirty="0"/>
            </a:p>
            <a:p>
              <a:r>
                <a:rPr lang="es-MX" sz="600" dirty="0"/>
                <a:t>EM05401</a:t>
              </a:r>
              <a:r>
                <a:rPr lang="es-MX" sz="900" b="1" dirty="0"/>
                <a:t> </a:t>
              </a:r>
              <a:r>
                <a:rPr lang="es-MX" sz="1000" b="1" dirty="0"/>
                <a:t>RUBEN VEGA LINCON</a:t>
              </a:r>
            </a:p>
            <a:p>
              <a:r>
                <a:rPr lang="es-MX" sz="600" dirty="0"/>
                <a:t>EM08945</a:t>
              </a:r>
              <a:r>
                <a:rPr lang="es-MX" sz="1000" b="1" dirty="0"/>
                <a:t> MAURO V. RAMIREZ MEDINA</a:t>
              </a:r>
            </a:p>
            <a:p>
              <a:r>
                <a:rPr lang="es-MX" sz="600" dirty="0"/>
                <a:t>EM00380</a:t>
              </a:r>
              <a:r>
                <a:rPr lang="es-MX" sz="1000" b="1" dirty="0"/>
                <a:t> SILVERIO SIFUENTES MIRELES </a:t>
              </a:r>
            </a:p>
            <a:p>
              <a:r>
                <a:rPr lang="es-MX" sz="600" dirty="0"/>
                <a:t>EM00837</a:t>
              </a:r>
              <a:r>
                <a:rPr lang="es-MX" sz="1000" b="1" dirty="0"/>
                <a:t> AMADOR GAMEZ MORENO </a:t>
              </a:r>
            </a:p>
            <a:p>
              <a:r>
                <a:rPr lang="es-MX" sz="600" dirty="0"/>
                <a:t>EM03049</a:t>
              </a:r>
              <a:r>
                <a:rPr lang="es-MX" sz="1000" b="1" dirty="0"/>
                <a:t> VICTOR M. DE LA CRUZ ESCAMILLA</a:t>
              </a:r>
            </a:p>
            <a:p>
              <a:r>
                <a:rPr lang="es-MX" sz="600" dirty="0"/>
                <a:t>EM04650</a:t>
              </a:r>
              <a:r>
                <a:rPr lang="es-MX" sz="1000" b="1" dirty="0"/>
                <a:t> JOSE A. BRIONES CAMARILLO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EM09232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MARCO A. SILVA RIOS </a:t>
              </a:r>
            </a:p>
            <a:p>
              <a:r>
                <a:rPr lang="es-MX" sz="600" dirty="0"/>
                <a:t>EM09248</a:t>
              </a:r>
              <a:r>
                <a:rPr lang="es-MX" sz="1000" b="1" dirty="0"/>
                <a:t> EFRAIN PADILLA MORALES </a:t>
              </a:r>
            </a:p>
            <a:p>
              <a:r>
                <a:rPr lang="es-MX" sz="600" dirty="0"/>
                <a:t>EM04861</a:t>
              </a:r>
              <a:r>
                <a:rPr lang="es-MX" sz="1000" b="1" dirty="0"/>
                <a:t> JUAN R. BERNAL SANCHEZ</a:t>
              </a:r>
            </a:p>
            <a:p>
              <a:r>
                <a:rPr lang="es-MX" sz="600" dirty="0"/>
                <a:t>EM08337</a:t>
              </a:r>
              <a:r>
                <a:rPr lang="es-MX" sz="800" b="1" dirty="0"/>
                <a:t> </a:t>
              </a:r>
              <a:r>
                <a:rPr lang="es-MX" sz="1000" b="1" dirty="0"/>
                <a:t>LAZARO S. ARANDA HIDROGO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EM08337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LUIS A. DE LOS SANTOS SIFUENTES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EM00559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ALVARO B. NARVAEZ ARANDA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EM07375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JULIO GUERRERO DE LEON 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EM06454</a:t>
              </a:r>
              <a:r>
                <a:rPr lang="es-MX" sz="6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C. RUIZ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EM08553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JUAN F. VILLASANA RODRIGUEZ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EM06119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REGINO VILLA </a:t>
              </a:r>
              <a:r>
                <a:rPr lang="es-MX" sz="1000" b="1" dirty="0" smtClean="0"/>
                <a:t>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EM07328</a:t>
              </a: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JESUS A. LOPEZ VASQUEZ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EM08335</a:t>
              </a: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E. SANCHEZ FLORES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EM00310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CARLOS GONZALEZ IBARRA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EM00303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ATILANO GRACIAS RAMOS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EM00391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ERNESTO VALDEZ GONZALEZ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EM01928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ARSENIO MUÑOZ MORENO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EM07350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ROGELIO DE LA GARZA GUERRERO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EM04753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FRANCISCO AGUILAR DE HOYOS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EM04503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SIMON A. HERNANDEZ GUERRERO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EM04061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CARLOS GARZA REZA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EM05937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MANUEL GOMEZ CASTRO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EM05153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BENITO VALDES VAZQUEZ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EM05222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FERNANDO SANCHEZ LEIJA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EM03473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RAYMUNDO CRUZ LOPEZ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A. GUTIERREZ JIMENEZ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EM08880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JESUS VALDEZ VÁZQUEZ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EM00335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P. MARTINEZ DE LA </a:t>
              </a:r>
              <a:r>
                <a:rPr lang="es-MX" sz="1000" b="1" dirty="0" smtClean="0"/>
                <a:t>PAZ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EM06728</a:t>
              </a:r>
              <a:r>
                <a:rPr lang="es-MX" sz="8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E. MARTINEZ BRISEÑO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EM04654 </a:t>
              </a:r>
              <a:r>
                <a:rPr lang="es-MX" sz="1000" b="1" dirty="0"/>
                <a:t>JOSE L. AGUILAR </a:t>
              </a:r>
              <a:r>
                <a:rPr lang="es-MX" sz="1000" b="1" dirty="0" err="1"/>
                <a:t>AGUILAR</a:t>
              </a:r>
              <a:endParaRPr lang="es-MX" sz="1000" b="1" dirty="0"/>
            </a:p>
            <a:p>
              <a:r>
                <a:rPr lang="es-MX" sz="600" dirty="0">
                  <a:solidFill>
                    <a:prstClr val="black"/>
                  </a:solidFill>
                </a:rPr>
                <a:t>EM00387 </a:t>
              </a:r>
              <a:r>
                <a:rPr lang="es-MX" sz="1000" b="1" dirty="0"/>
                <a:t>LUIS E. TELLEZ CASTRO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EM08946 </a:t>
              </a:r>
              <a:r>
                <a:rPr lang="es-MX" sz="1000" b="1" dirty="0"/>
                <a:t>HECTOR M. SAUCEDO ESPARZA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EM08985 </a:t>
              </a:r>
              <a:r>
                <a:rPr lang="es-MX" sz="1000" b="1" dirty="0"/>
                <a:t>LUIS M. MARTINEZ MINOR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EM04303 </a:t>
              </a:r>
              <a:r>
                <a:rPr lang="es-MX" sz="1000" b="1" dirty="0"/>
                <a:t>MARCO A. SILVA SEISPRADO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EM04050 </a:t>
              </a:r>
              <a:r>
                <a:rPr lang="es-MX" sz="1000" b="1" dirty="0"/>
                <a:t>JUAN JOSE LEON GUEL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EM05152 </a:t>
              </a:r>
              <a:r>
                <a:rPr lang="es-MX" sz="1000" b="1" dirty="0"/>
                <a:t>JUAN A. RODRIGUEZ VAZQUEZ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EM08955 </a:t>
              </a:r>
              <a:r>
                <a:rPr lang="es-MX" sz="1000" b="1" dirty="0"/>
                <a:t>CECILIO J. FUENTES PEREZ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EM05095 </a:t>
              </a:r>
              <a:r>
                <a:rPr lang="es-MX" sz="1000" b="1" dirty="0"/>
                <a:t>EZEQUIEL RODRIGUEZ REYES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EM09540 </a:t>
              </a:r>
              <a:r>
                <a:rPr lang="es-MX" sz="1000" b="1" dirty="0"/>
                <a:t>MANUEL E. CAMARILLO FABELA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EM05970 </a:t>
              </a:r>
              <a:r>
                <a:rPr lang="es-MX" sz="1000" b="1" dirty="0"/>
                <a:t>JORGE A. REYES TOVAR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EM09547 </a:t>
              </a:r>
              <a:r>
                <a:rPr lang="es-MX" sz="1000" b="1" dirty="0"/>
                <a:t>HECTOR A. AGUILAR CASTILLO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EM09657 </a:t>
              </a:r>
              <a:r>
                <a:rPr lang="es-MX" sz="1000" b="1" dirty="0"/>
                <a:t>JESUS VIDAL DE LA ROSA REYES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EM08333 </a:t>
              </a:r>
              <a:r>
                <a:rPr lang="es-MX" sz="1000" b="1" dirty="0"/>
                <a:t>OMAR E. CABRERA ESPARZA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EM08336 </a:t>
              </a:r>
              <a:r>
                <a:rPr lang="es-MX" sz="1000" b="1" dirty="0"/>
                <a:t>IVAN LARA PUENTE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EM02278 </a:t>
              </a:r>
              <a:r>
                <a:rPr lang="es-MX" sz="1000" b="1" dirty="0"/>
                <a:t>ARMANDO CARRILLO SANCHEZ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EM06710 </a:t>
              </a:r>
              <a:r>
                <a:rPr lang="es-MX" sz="1000" b="1" dirty="0"/>
                <a:t>EDGAR NEFTALY GARCIA VALDEZ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EM06719 </a:t>
              </a:r>
              <a:r>
                <a:rPr lang="es-MX" sz="1000" b="1" dirty="0"/>
                <a:t>JUAN M. MELENDEZ VALERO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EM01360 </a:t>
              </a:r>
              <a:r>
                <a:rPr lang="es-MX" sz="1000" b="1" dirty="0"/>
                <a:t>RUBEN SANCHEZ SEGURA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EM07425 </a:t>
              </a:r>
              <a:r>
                <a:rPr lang="es-MX" sz="1000" b="1" dirty="0"/>
                <a:t>JOSE A. MARQUEZ ZACARIAS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EM09624 </a:t>
              </a:r>
              <a:r>
                <a:rPr lang="es-MX" sz="1000" b="1" dirty="0"/>
                <a:t>JOSE R. GAYTAN QUIROZ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EM00336 </a:t>
              </a:r>
              <a:r>
                <a:rPr lang="es-MX" sz="1000" b="1" dirty="0"/>
                <a:t>JUAN M. DE LA PAZ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EM05400 </a:t>
              </a:r>
              <a:r>
                <a:rPr lang="es-MX" sz="1000" b="1" dirty="0"/>
                <a:t>PEDRO R. DE LA CRUZ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EM09583 </a:t>
              </a:r>
              <a:r>
                <a:rPr lang="es-MX" sz="1000" b="1" dirty="0"/>
                <a:t>LUIS A. ROCHA BARRON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EM00263 </a:t>
              </a:r>
              <a:r>
                <a:rPr lang="es-MX" sz="1000" b="1" dirty="0"/>
                <a:t>LAZARO ARANDA CARRILLO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EM05005 </a:t>
              </a:r>
              <a:r>
                <a:rPr lang="es-MX" sz="1000" b="1" dirty="0"/>
                <a:t>OTONIEL FRANCO DE LA CRUZ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EM09433 </a:t>
              </a:r>
              <a:r>
                <a:rPr lang="es-MX" sz="1000" b="1" dirty="0"/>
                <a:t>JONATHAN I. RIOS HERNANDEZ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EM04653 </a:t>
              </a:r>
              <a:r>
                <a:rPr lang="es-MX" sz="1000" b="1" dirty="0"/>
                <a:t>AARON R. MELENDEZ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EM01442 </a:t>
              </a:r>
              <a:r>
                <a:rPr lang="es-MX" sz="1000" b="1" dirty="0"/>
                <a:t>FRANCISCO VAZQUEZ SOLIS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EM07359 </a:t>
              </a:r>
              <a:r>
                <a:rPr lang="es-MX" sz="1000" b="1" dirty="0"/>
                <a:t>CARLOS E. LARA RAMOS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EM09542 </a:t>
              </a:r>
              <a:r>
                <a:rPr lang="es-MX" sz="1000" b="1" dirty="0"/>
                <a:t>OSCAR A. MARTINEZ EGUIA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EM08913 </a:t>
              </a:r>
              <a:r>
                <a:rPr lang="es-MX" sz="1000" b="1" dirty="0"/>
                <a:t>EDGAR U. IBARRA ARRIAGA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EM00285 </a:t>
              </a:r>
              <a:r>
                <a:rPr lang="es-MX" sz="1000" b="1" dirty="0"/>
                <a:t>JUAN M. DE LA CRUZ RODRIOGUEZ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EM00342 </a:t>
              </a:r>
              <a:r>
                <a:rPr lang="es-MX" sz="1000" b="1" dirty="0"/>
                <a:t>ROBERTO MATA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EM03340 </a:t>
              </a:r>
              <a:r>
                <a:rPr lang="es-MX" sz="1000" b="1" dirty="0"/>
                <a:t>JOSE A. MARTINEZ </a:t>
              </a:r>
              <a:r>
                <a:rPr lang="es-MX" sz="1000" b="1" dirty="0" smtClean="0"/>
                <a:t>NAVARRETE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EM09726 </a:t>
              </a:r>
              <a:r>
                <a:rPr lang="es-MX" sz="1000" b="1" dirty="0"/>
                <a:t>ROGELIO HERNANDEZ </a:t>
              </a:r>
              <a:r>
                <a:rPr lang="es-MX" sz="1000" b="1" dirty="0" smtClean="0"/>
                <a:t>HDZ.</a:t>
              </a:r>
              <a:endParaRPr lang="es-MX" sz="1000" b="1" dirty="0"/>
            </a:p>
            <a:p>
              <a:r>
                <a:rPr lang="es-MX" sz="700" dirty="0">
                  <a:solidFill>
                    <a:prstClr val="black"/>
                  </a:solidFill>
                </a:rPr>
                <a:t>EM00747 </a:t>
              </a:r>
              <a:r>
                <a:rPr lang="es-MX" sz="1000" b="1" dirty="0"/>
                <a:t>JOSE E. ESTUPIÑAN TORRES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EM09706 </a:t>
              </a:r>
              <a:r>
                <a:rPr lang="es-MX" sz="1000" b="1" dirty="0"/>
                <a:t>RAUL F. GUERRA SANDOVAL 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EM07372 </a:t>
              </a:r>
              <a:r>
                <a:rPr lang="es-MX" sz="1000" b="1" dirty="0"/>
                <a:t>ALDO I. MELENDEZ MARTINEZ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EM09274 </a:t>
              </a:r>
              <a:r>
                <a:rPr lang="es-MX" sz="1000" b="1" dirty="0"/>
                <a:t>LEONARDO BELMARES VAZQUEZ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EM09669 </a:t>
              </a:r>
              <a:r>
                <a:rPr lang="es-MX" sz="1000" b="1" dirty="0"/>
                <a:t>JOSE G. RAMIREZ MEDINA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EM03417 </a:t>
              </a:r>
              <a:r>
                <a:rPr lang="es-MX" sz="900" b="1" dirty="0"/>
                <a:t>SILVERIO CABALLERO MONTEMAYOR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EM05525 </a:t>
              </a:r>
              <a:r>
                <a:rPr lang="es-MX" sz="1000" b="1" dirty="0"/>
                <a:t>MIGUEL D. CASTRO RAMOS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EM08947 </a:t>
              </a:r>
              <a:r>
                <a:rPr lang="es-MX" sz="1000" b="1" dirty="0"/>
                <a:t>CLAUDIO A. VAZQUEZ MARTINEZ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EM08551 </a:t>
              </a:r>
              <a:r>
                <a:rPr lang="es-MX" sz="1000" b="1" dirty="0"/>
                <a:t>CRUZ GRIMALDO VALDEZ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EM08949 </a:t>
              </a:r>
              <a:r>
                <a:rPr lang="es-MX" sz="1000" b="1" dirty="0"/>
                <a:t>EDUARDO H. GUAJARDO PEREZ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EM09749 </a:t>
              </a:r>
              <a:r>
                <a:rPr lang="es-MX" sz="1000" b="1" dirty="0"/>
                <a:t>JOSE ANGEL CORTEZ RODRGUEZ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EM09751 </a:t>
              </a:r>
              <a:r>
                <a:rPr lang="es-MX" sz="1000" b="1" dirty="0"/>
                <a:t>JUAN E. TORRES RUIZ </a:t>
              </a:r>
            </a:p>
            <a:p>
              <a:pPr lvl="0"/>
              <a:r>
                <a:rPr lang="es-MX" sz="700" dirty="0">
                  <a:solidFill>
                    <a:prstClr val="black"/>
                  </a:solidFill>
                </a:rPr>
                <a:t>EM03045 </a:t>
              </a:r>
              <a:r>
                <a:rPr lang="es-MX" sz="1000" b="1" dirty="0">
                  <a:solidFill>
                    <a:prstClr val="black"/>
                  </a:solidFill>
                </a:rPr>
                <a:t>JAVIER MARTINEZ ESPINOZA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EM04049 </a:t>
              </a:r>
              <a:r>
                <a:rPr lang="es-MX" sz="1000" b="1" dirty="0"/>
                <a:t>JOSE L. RODRIGUEZ GUTIERREZ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EM04223 </a:t>
              </a:r>
              <a:r>
                <a:rPr lang="es-MX" sz="1000" b="1" dirty="0"/>
                <a:t>SERGIO </a:t>
              </a:r>
              <a:r>
                <a:rPr lang="es-MX" sz="1000" b="1" dirty="0" smtClean="0"/>
                <a:t>HERNANDEZ </a:t>
              </a:r>
              <a:r>
                <a:rPr lang="es-MX" sz="1000" b="1" dirty="0"/>
                <a:t>ESCOBEDO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EM04784 </a:t>
              </a:r>
              <a:r>
                <a:rPr lang="es-MX" sz="1000" b="1" dirty="0"/>
                <a:t>JUAN PEREZ </a:t>
              </a:r>
              <a:r>
                <a:rPr lang="es-MX" sz="1000" b="1" dirty="0" err="1"/>
                <a:t>PEREZ</a:t>
              </a:r>
              <a:endParaRPr lang="es-MX" sz="1000" b="1" dirty="0"/>
            </a:p>
            <a:p>
              <a:r>
                <a:rPr lang="es-MX" sz="700" dirty="0">
                  <a:solidFill>
                    <a:prstClr val="black"/>
                  </a:solidFill>
                </a:rPr>
                <a:t>EM09377 </a:t>
              </a:r>
              <a:r>
                <a:rPr lang="es-MX" sz="1000" b="1" dirty="0"/>
                <a:t>ASENCION PEREZ DELGADO</a:t>
              </a:r>
              <a:endParaRPr lang="es-MX" sz="700" dirty="0">
                <a:solidFill>
                  <a:prstClr val="black"/>
                </a:solidFill>
              </a:endParaRPr>
            </a:p>
            <a:p>
              <a:r>
                <a:rPr lang="es-MX" sz="700" dirty="0">
                  <a:solidFill>
                    <a:prstClr val="black"/>
                  </a:solidFill>
                </a:rPr>
                <a:t>EM08843 </a:t>
              </a:r>
              <a:r>
                <a:rPr lang="es-MX" sz="1000" b="1" dirty="0"/>
                <a:t>JUAN CORNELIO ROJAS LINARES</a:t>
              </a:r>
            </a:p>
            <a:p>
              <a:pPr lvl="0"/>
              <a:r>
                <a:rPr lang="es-MX" sz="700" dirty="0">
                  <a:solidFill>
                    <a:prstClr val="black"/>
                  </a:solidFill>
                </a:rPr>
                <a:t>EM03859 </a:t>
              </a:r>
              <a:r>
                <a:rPr lang="es-MX" sz="1000" b="1" dirty="0">
                  <a:solidFill>
                    <a:prstClr val="black"/>
                  </a:solidFill>
                </a:rPr>
                <a:t>ADOLFO GARZA </a:t>
              </a:r>
              <a:r>
                <a:rPr lang="es-MX" sz="1000" b="1" dirty="0" err="1">
                  <a:solidFill>
                    <a:prstClr val="black"/>
                  </a:solidFill>
                </a:rPr>
                <a:t>GARZA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/>
              <a:r>
                <a:rPr lang="es-MX" sz="700" dirty="0">
                  <a:solidFill>
                    <a:prstClr val="black"/>
                  </a:solidFill>
                </a:rPr>
                <a:t>EM09294 </a:t>
              </a:r>
              <a:r>
                <a:rPr lang="es-MX" sz="1000" b="1" dirty="0">
                  <a:solidFill>
                    <a:prstClr val="black"/>
                  </a:solidFill>
                </a:rPr>
                <a:t>MARCO POLO MENDOZA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CORTEZ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EM10010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CORNELIO CASTAÑEDA RDZ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EM10021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JESUCITA GARCIA SAUCEDO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EM10036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YADIRA GABRIELA GARZA MOLINA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EM10038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MARGARITA LINCON RODRIGUEZ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EM10042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ENRIQUE A. GARCIA MERAZ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EM10043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EDUARDO IBARRA DE LA CRUZ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EM10048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ANAYELY CAMARRILLO HDZ.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EM10080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DAVID GONZALEZ CARDENAS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EM10087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ORLANDO CONTRERAS FLORES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EM10088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BENITO MARTINEZ CERDA 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EM10099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RENTERIA RAMOS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RAQUEL PEREZ CEDILLO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EM10105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SAN JUANA MENDEZ HERNANDEZ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EM10106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SERGIO GUERRERO GONZALEZ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EM10115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SANTOS FLORES RODRIGUEZ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BENITO CASTAÑEDA RODRIGUEZ </a:t>
              </a:r>
            </a:p>
            <a:p>
              <a:pPr lvl="0"/>
              <a:endParaRPr lang="es-MX" sz="1000" b="1" dirty="0" smtClean="0">
                <a:solidFill>
                  <a:prstClr val="black"/>
                </a:solidFill>
              </a:endParaRPr>
            </a:p>
            <a:p>
              <a:pPr lvl="0"/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877172" y="7284342"/>
              <a:ext cx="4884330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Operadores, Ayudantes y Peones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377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Conector recto 48"/>
          <p:cNvCxnSpPr/>
          <p:nvPr/>
        </p:nvCxnSpPr>
        <p:spPr>
          <a:xfrm>
            <a:off x="8469307" y="3687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3624237" y="3687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5" name="Conector recto 124"/>
          <p:cNvCxnSpPr/>
          <p:nvPr/>
        </p:nvCxnSpPr>
        <p:spPr>
          <a:xfrm>
            <a:off x="10690232" y="2643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2643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14715" y="2643087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CUADRILLAS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8548" y="1419601"/>
            <a:ext cx="0" cy="152549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765" y="18990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MIRIAM V. CORTINAS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41539" y="29450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M. CRISTAN MONRREAL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EM09264</a:t>
              </a:r>
              <a:r>
                <a:rPr lang="es-ES" sz="800" dirty="0" smtClean="0">
                  <a:solidFill>
                    <a:prstClr val="black"/>
                  </a:solidFill>
                </a:rPr>
                <a:t> Apoyo Supervisión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03142" y="294698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G. GARCÍA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EM7817</a:t>
              </a:r>
              <a:r>
                <a:rPr lang="es-ES" sz="800" dirty="0" smtClean="0">
                  <a:solidFill>
                    <a:prstClr val="black"/>
                  </a:solidFill>
                </a:rPr>
                <a:t> Apoyo Supervisión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649" y="1276770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FERMÍN MONRREAL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523491" y="3691281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40126" y="4142425"/>
            <a:ext cx="1980000" cy="880807"/>
            <a:chOff x="5016000" y="3657622"/>
            <a:chExt cx="2157939" cy="1392460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3657622"/>
              <a:ext cx="2157939" cy="12711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EM08098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FELIPE R. ZAMORA LEDEZMA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EM08837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DANIEL LARA VEGA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EM08986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MAURO OYUELA ESPARZA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EM08292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ANDRÉS E. TOVAR SANDOVAL 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48155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Cuadrillas Bulevares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39491" y="4147445"/>
            <a:ext cx="4464000" cy="2003431"/>
            <a:chOff x="5016000" y="1099789"/>
            <a:chExt cx="4466242" cy="4602769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99789"/>
              <a:ext cx="4462890" cy="44855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EM00319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SATURNINO HDZ. DÍAZ DE LEÓN</a:t>
              </a:r>
              <a:endParaRPr lang="es-ES_tradnl" sz="900" b="1" dirty="0" smtClean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EM08739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LEONEL JUÁREZ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EM03794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EDUARDO HDZ. DÍAZ DE LEÓN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EM06269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JUANA G. ZAMORA CABELLO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EM04305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ARTURO PORRAS GUZMÁN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EM07024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VALENTÍN VILLA GAYTÁN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EM09287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JOO MISAEL REYES REYES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EM00353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ERNESTO OROZCO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EM09680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DÁMASO SIAS PÉREZ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EM03378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ROSA I. MERAZ CORTEZ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EM03979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JOSÉ L. RODRÍGUEZ GUZMÁN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EM09966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JUAN J. RAMÍREZ BARAJAS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EM07272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JESÚS VILLA REYES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EM08909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WIDMARK RIVERA HERNÁNDEZ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EM09286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JESÚS A. VALERO HERNÁNDEZ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EM04684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FIDENCIO PICAZO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EM09396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TOMAS SÁNCHEZ GARANZUAY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EM09653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ENRIQUE PINALES FLORES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EM09681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900" b="1" dirty="0" smtClean="0">
                  <a:solidFill>
                    <a:prstClr val="black"/>
                  </a:solidFill>
                </a:rPr>
                <a:t>BERNARDINO SÁNCHEZ DE SANTIAGO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EM09270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NEMECIO RODRIGUEZ GONZALEZ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EM09621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RICARDO A. SANDOVAL OROZCO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EM09748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JORGE I. MUÑIZ FIGUEROA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EM05031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URBANO G. LUMBRERAS MIRELES </a:t>
              </a:r>
              <a:endParaRPr lang="es-ES_tradnl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4466242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Cuadrilla Barrido a Mano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1572" y="29531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LUDIM MELENDEZ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74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INTENDENCIA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699" y="1409327"/>
            <a:ext cx="76" cy="42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4665724" y="2168784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860" y="126863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FLORES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EM05614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55724" y="2616901"/>
            <a:ext cx="9900000" cy="3484779"/>
            <a:chOff x="4877172" y="1194492"/>
            <a:chExt cx="4884330" cy="5021950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877172" y="1194492"/>
              <a:ext cx="4879621" cy="484582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4" spcCol="1270" rtlCol="0" anchor="ctr" anchorCtr="0">
              <a:noAutofit/>
              <a:flatTx/>
            </a:bodyPr>
            <a:lstStyle/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EM04986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ANDREA DE LA GARZA BRISEÑO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EM06546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ANGELES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I.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MERAZ CORTEZ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EM02950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SAN JUANITA IBARRA SILVA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EM07378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ROSARIO VALDEZ TERRAZAS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EM04340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SONIA BRISEÑO SOLIS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EM07377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BRENDA RMZ. MEDINA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OLGA A. ESQUIVEL LARA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EM04326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GPE. PECINA SOLIS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EM04158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SILVIA E. GTZ. GONZALEZ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EM05423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DIANA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P.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GARCIA DOMINGUEZ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EM07720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SILVIA P. GOMEZ MORALES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EM05446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LUCIA GPE. JIMENEZ PINEDA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EM06364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MARTHA C. MTZ. ESQUIVEL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EM05159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EVA L. MTZ. HERNANDEZ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EM06742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L. VILLA BARAJAS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EM06182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950" b="1" dirty="0">
                  <a:solidFill>
                    <a:schemeClr val="tx1"/>
                  </a:solidFill>
                  <a:cs typeface="Arial" panose="020B0604020202020204" pitchFamily="34" charset="0"/>
                </a:rPr>
                <a:t>JUANA </a:t>
              </a:r>
              <a:r>
                <a:rPr lang="es-MX" sz="95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ALMENDAREZ MAGANA</a:t>
              </a:r>
              <a:endParaRPr lang="es-MX" sz="95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EM05250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MAGDALENA LLANAS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EM06304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MA. MTZ. TORRES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EM05097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CASTRO SIFUENTES 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EM05344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DE LOURDES REYES   ACOSTA 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EUGENIA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RIVERA QUINTERO </a:t>
              </a:r>
              <a:endParaRPr lang="es-MX" sz="100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EM04281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ANA MA. REYES MENDOZA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EM05261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JOSEFINA V. FERNANDEZ HDZ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EM08675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BLANCA CECILIA MARTINEZ HDZ.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EM05323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DEYANIRA E. HERNANDEZ RDZ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.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EM06788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JUANA M. CELAYA MENDOZA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EM07715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M. LUNA TOVAR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EM09289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BRANDA GPE. VELEZ ROMAN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EM08453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CLAUDIA TREVIÑO DE LEON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EM08317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G. ALONSO ORTIZ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EM08514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FLOR E. MELENDEZ VALERO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EM08554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IRMA Y. GARCIA DOMINGUEZ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EM08838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JULIO C. RODRIGUEZ DE LA ROSA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ELDA GARCIA SAUCEDO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EM05192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EDNA Y.DEL RIO VALDEZ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EM08811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ELSA LORENA LARA LIMON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EM08812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ARLENE L. BERLANGA ALVARADO 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EM09267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CINTHIYA CORONADO MONA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EM07547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ZULEMA GPE. ZACARIAS SANCHEZ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EM07283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JORGE ZAMONSETT VALDEZ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EM08881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R. COLUINGA DE LA FUENTE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SONIA NAJERA CASTAÑEDA.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EM08871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YOLANDA TORRES MUÑIZ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EM06991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A. VIDALES LUNA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EM08958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JAVIER A. TAPIA DIAZ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EM08957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ADRIANA L. ARROYO BALLESTEROS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EM08960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VAENSSA M. PEREZ CORTEZ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EM08970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SUSANA E. RIOS HERNANDEZ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EM09268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ROSA A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. DIAZ CARRANZA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EM08061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RICARDO CAMPOS RODRIGUEZ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EM07555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RAUL CARRILLO SERVANTES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EM09394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ROLSABA A. PEREZ CORTEZ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EM04900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ANTONIETA HDZ. DIAZ DE LEON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EM07419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DE LA CERDA MARTINEZ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NORMA A. RODRIGUEZ GARCIA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EM07900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SARA VALADEZ ROSALES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EM08226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FRANCISCA RIOS OLVEDA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EM08552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JULIA M. CARREON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EM08998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MAGDALENA CASTILLO FLORES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EM09410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NORMA E. RANGEL AGUILAR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EM09240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CESAR H. BARBOZA FLORES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L. SEGURA CAMPOS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EM09642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MAYRA A. PEÑA MEJIA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EM09649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ROSA I. MENDEZ HERNANDEZ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ADAYSELA J. CARREON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EM09671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KARINA S. GALLEGOS RIVERA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EM09683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ADRIANA GPE. GARCIA SOLAR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EM09721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LIDIA VALDEZ  MORENO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EM09684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MA.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DEL CARMEN DIAZ CARRANZA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EM09629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CLAUDIA I. CORTEZ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EM09648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KARLA MA. MONITA SANCHEZ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EM00698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DEL CARMEN VAZQUEZ ALVARADO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EM07574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ALICIA DE JESUS TREVIÑO VILLA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EM03901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LUDIVINA </a:t>
              </a:r>
              <a:r>
                <a:rPr lang="es-MX" sz="1000" b="1" dirty="0">
                  <a:solidFill>
                    <a:prstClr val="black"/>
                  </a:solidFill>
                  <a:cs typeface="Arial" panose="020B0604020202020204" pitchFamily="34" charset="0"/>
                </a:rPr>
                <a:t>MORENO DE LA CRUZ </a:t>
              </a:r>
              <a:endParaRPr lang="es-MX" sz="1000" b="1" dirty="0" smtClean="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EM10009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JUAN GERARDO MORAN MARTINEZ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EM10062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FLOR A. MARTINEZ HERNANDEZ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EM10064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ALEJANDRA RAMOS HERNANDEZ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SAYRA E. PEREZ MENDOZA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EM10092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ERVEY SAUCEDO SOSA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EM10108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ELEAZAR TELLEZ CRUZ 	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EM10109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EMMA HUERTA CONTRERAS </a:t>
              </a:r>
              <a:endParaRPr lang="es-MX" sz="1000" b="1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877172" y="5975288"/>
              <a:ext cx="4884330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Intendentes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74975" y="19861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SILVIA PALAFOX PONCE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45724" y="19867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GPE. TAPIA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EM03585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337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FOMENTO ECONÓMICO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>
            <a:endCxn id="43" idx="0"/>
          </p:cNvCxnSpPr>
          <p:nvPr/>
        </p:nvCxnSpPr>
        <p:spPr>
          <a:xfrm>
            <a:off x="6090778" y="1409335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846" y="1280661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GARZA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EM08436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Fomento Económico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6205" y="21829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ANAHÍ RAMÍREZ VALERIO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EM08944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29213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D. GALINDO MONTEMAYOR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445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Conector recto 59"/>
          <p:cNvCxnSpPr/>
          <p:nvPr/>
        </p:nvCxnSpPr>
        <p:spPr>
          <a:xfrm>
            <a:off x="3936488" y="2590651"/>
            <a:ext cx="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6" name="Conector recto 55"/>
          <p:cNvCxnSpPr/>
          <p:nvPr/>
        </p:nvCxnSpPr>
        <p:spPr>
          <a:xfrm>
            <a:off x="9321794" y="34695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5" name="Conector recto 54"/>
          <p:cNvCxnSpPr/>
          <p:nvPr/>
        </p:nvCxnSpPr>
        <p:spPr>
          <a:xfrm>
            <a:off x="7176019" y="34695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117185" y="25947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6031875" y="2130607"/>
            <a:ext cx="18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063894" y="259634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8" y="1579481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73894" y="28057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16" name="Rectángulo 1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SÁNCHEZ IBARRA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064256" y="2597003"/>
            <a:ext cx="806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27185" y="28000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JUAN MARTÍNEZ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EM08280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865" y="1265265"/>
            <a:ext cx="2340000" cy="379240"/>
            <a:chOff x="5016000" y="1040449"/>
            <a:chExt cx="2157939" cy="599536"/>
          </a:xfrm>
        </p:grpSpPr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ELEUTERIO LOPEZ LEOS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EM09772</a:t>
              </a:r>
              <a:r>
                <a:rPr lang="es-ES" sz="800" dirty="0" smtClean="0">
                  <a:solidFill>
                    <a:schemeClr val="tx1"/>
                  </a:solidFill>
                </a:rPr>
                <a:t> Secretario del Ayuntamiento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4950" y="1936038"/>
            <a:ext cx="216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YURI M.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Sec. Ayto.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469492" y="193357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ARGENTINA DOMANI ALEMÁN SOTO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EM03361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949813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FIDENCIO GARZA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393" y="28312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LEONEL RENDÓN ISUNZA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EM06926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331794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H. HERRERA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EM03318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07741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ANGÉLICA GARCÍA GAYTÁN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EM03485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8265823" y="2605504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4" name="Conector recto 53"/>
          <p:cNvCxnSpPr/>
          <p:nvPr/>
        </p:nvCxnSpPr>
        <p:spPr>
          <a:xfrm flipH="1">
            <a:off x="7176019" y="3469504"/>
            <a:ext cx="2145775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283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10138602" y="1616821"/>
            <a:ext cx="76" cy="25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 flipH="1">
            <a:off x="6097696" y="1619655"/>
            <a:ext cx="76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2035524" y="1630575"/>
            <a:ext cx="76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8" name="Grupo 4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55182" y="1984989"/>
            <a:ext cx="1980000" cy="388800"/>
            <a:chOff x="5016000" y="1040449"/>
            <a:chExt cx="2157939" cy="867642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462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EM03073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AIDE M. RAMIREZ SONORA</a:t>
              </a: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73592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58184" y="198906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DARIO EZEQUIEL AVITIA MENDEZ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EM04364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199632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NOHEMI MARTINEZ GAYTAN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57132" y="296264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ELENA LUGO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EM06207</a:t>
              </a:r>
              <a:r>
                <a:rPr lang="es-ES" sz="800" dirty="0" smtClean="0">
                  <a:solidFill>
                    <a:prstClr val="black"/>
                  </a:solidFill>
                </a:rPr>
                <a:t> Intendente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55182" y="2962677"/>
            <a:ext cx="1980000" cy="992040"/>
            <a:chOff x="5008150" y="716121"/>
            <a:chExt cx="2157939" cy="1568302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08150" y="716121"/>
              <a:ext cx="2157939" cy="141624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EM07262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MANUEL J. RIVERA ARREGUIN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EM08778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 I. ESPARZA AMAYA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EM08942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ALICIA E. RUIZ CEDILLO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EM09738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CAROLINA L. FALCON LLANAS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ESTRELLA SERRATO JIMENEZ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08150" y="2049924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6645" y="38604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G. CORTEZ RAMIREZ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EM07727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2034632" y="1623309"/>
            <a:ext cx="81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7" name="Grupo 3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55272" y="38585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G. GALLEGOS PONCE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EM10039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1660" y="29648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M. CASTILLA CARREON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EM05724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054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cto 17"/>
          <p:cNvCxnSpPr/>
          <p:nvPr/>
        </p:nvCxnSpPr>
        <p:spPr>
          <a:xfrm flipH="1">
            <a:off x="6097696" y="1251168"/>
            <a:ext cx="76" cy="16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1267049"/>
            <a:ext cx="216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NILDA GONZÁLEZ NORIEGA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Mayoría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Rectángulo redondeado 6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SINDICATURA DE MAYORÍA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10000546" y="236676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212751" y="2366099"/>
            <a:ext cx="0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6072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CINTHIA L. DELGADO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Inventarios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 flipH="1">
            <a:off x="2203998" y="237785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60582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YESENIA CRUZ INFANTE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EM09845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1889" y="28394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DAVID GERARDO LOZANO SALAZAR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34263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LILIA PEREZ HUERTA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79159" y="1887120"/>
            <a:ext cx="1980000" cy="644442"/>
            <a:chOff x="5016000" y="1040449"/>
            <a:chExt cx="2157939" cy="1018793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8345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AXEL GONZALEZ DELGADO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JUANITA RODRÍGUEZ SÁNCHEZ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MANCHA FLORES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247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574128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ector recto 14"/>
          <p:cNvCxnSpPr/>
          <p:nvPr/>
        </p:nvCxnSpPr>
        <p:spPr>
          <a:xfrm flipH="1">
            <a:off x="6094843" y="1583975"/>
            <a:ext cx="2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SINDICATURA DE PRIMERA MINORÍA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8" name="Grupo 2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842" y="2139609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29" name="Rectángulo 2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LETICIA MONTEMAYOR RIVAS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EM05551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4843" y="1269471"/>
            <a:ext cx="2340000" cy="379240"/>
            <a:chOff x="5016000" y="1040449"/>
            <a:chExt cx="2157939" cy="645215"/>
          </a:xfrm>
        </p:grpSpPr>
        <p:sp>
          <p:nvSpPr>
            <p:cNvPr id="41" name="Rectángulo 4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ELENA VILLARREAL NIETO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Minoria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841" y="2952763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CESAR OMAR DE LA CRUZ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EM04757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406179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7550684" y="198630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661014" y="198630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HACIENDA Y CUENTA PÚBLICA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DANIELA P. MARTÍNEZ ALARCÓN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Planeación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PAOLA C. GÓNGORA PRUNEDA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EM09822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de Planeación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1014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ARELI ABISAI VALLE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EM09823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7070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EDUARDO DÍAZ BLANCO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8405" y="1269967"/>
            <a:ext cx="2340000" cy="379240"/>
            <a:chOff x="5016000" y="1040449"/>
            <a:chExt cx="2157939" cy="645215"/>
          </a:xfrm>
        </p:grpSpPr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THEODOROS KALIONCHIZ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EM09205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619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EDUCACIÓN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ALEJANDRA ARRIOLA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OMAR ENRIQUE TOVAR ORTIZ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7621"/>
            <a:ext cx="2340000" cy="379240"/>
            <a:chOff x="5016000" y="1040449"/>
            <a:chExt cx="2157939" cy="645215"/>
          </a:xfrm>
        </p:grpSpPr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ROSADINA ROTUNNO AGUAYO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EM09756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651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Conector recto 43"/>
          <p:cNvCxnSpPr/>
          <p:nvPr/>
        </p:nvCxnSpPr>
        <p:spPr>
          <a:xfrm>
            <a:off x="9695751" y="1991865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>
            <a:off x="2493071" y="1991865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8521634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3646214" y="199284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PLANEACIÓN, URBANISMO Y OBRAS PÚBLICAS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1461" y="1428376"/>
            <a:ext cx="180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2208" y="23087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NUBI E. JUAREZ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EM08798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73048" y="23087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C. FUENTES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EM09905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6595" y="1268347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ALBERTO RAMOS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EM09757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65739" y="23087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IBARRA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9270" y="23087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MIRIAM J. GAMEZ DOMINGUEZ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41159" y="23087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M. IBARRA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577" y="343068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BLANCA E. VALERO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15469" y="342926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OFELIA M. MANCHA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269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9991021" y="199350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DESARROLLO SOCIAL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V. HERNÁNDEZ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13523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146852"/>
            <a:ext cx="1980000" cy="1083160"/>
            <a:chOff x="5016000" y="919995"/>
            <a:chExt cx="2157939" cy="1712359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19995"/>
              <a:ext cx="2157939" cy="14888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RADAMES MORALES MONDRAGÓN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OSCAR E. MEDINA LOZANO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E. RDZ MEJIA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DANAE CISNEROS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978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7020"/>
            <a:ext cx="2340000" cy="379240"/>
            <a:chOff x="5016000" y="1040449"/>
            <a:chExt cx="2157939" cy="645215"/>
          </a:xfrm>
        </p:grpSpPr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ROCIÓ PIZAÑA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EM09758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490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SALUD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9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L. ALMAGUER TOLENTINO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Z. ZAMARRIPA ESCALERA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LAURDES B. GARZA CANIZALES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9625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EM09761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916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IGUALDAD DE GENERO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ESTHER I. DANES ROJAS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KARINA V. HERNANDEZ ZUÑIGA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7332"/>
            <a:ext cx="2340000" cy="379240"/>
            <a:chOff x="5016000" y="1040449"/>
            <a:chExt cx="2157939" cy="645215"/>
          </a:xfrm>
        </p:grpSpPr>
        <p:sp>
          <p:nvSpPr>
            <p:cNvPr id="18" name="Rectángulo 1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ELENA PÉREZ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EM09195</a:t>
              </a:r>
              <a:r>
                <a:rPr lang="es-ES" sz="800" dirty="0" smtClean="0">
                  <a:solidFill>
                    <a:schemeClr val="tx1"/>
                  </a:solidFill>
                </a:rPr>
                <a:t> 8°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276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6099484" y="1409327"/>
            <a:ext cx="6265" cy="105455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SERVICIOS PRIMARIOS, PARQUES Y JARDINES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JIMÉNEZ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3"/>
            <a:ext cx="1980000" cy="929100"/>
            <a:chOff x="5016000" y="1040447"/>
            <a:chExt cx="2157939" cy="1468808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23430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YADIRA SILVA SANTIVAÑEZ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GABRIELA GONZÁLEZ GLZ.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REYNA I. BEDOLLA MENDOZA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EM08555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GILBERTO DE LA GARZA SANCHEZ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7475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7816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TRINIDAD ESPINOZA HERNÁNDEZ </a:t>
              </a: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EM09760</a:t>
              </a:r>
              <a:r>
                <a:rPr lang="es-ES" sz="800" dirty="0" smtClean="0">
                  <a:solidFill>
                    <a:schemeClr val="tx1"/>
                  </a:solidFill>
                </a:rPr>
                <a:t> 9°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2370" y="21895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GÉNESIS C. VÉLEZ MENA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EM09818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979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PANTEÓN MUNICIPAL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88091" y="1175512"/>
            <a:ext cx="2" cy="37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0" y="1024428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JOSÉ JAVIER GONZÁLEZ ORTIZ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Atención Ciudadana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1531522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1531979"/>
            <a:ext cx="0" cy="50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039077"/>
            <a:ext cx="1980000" cy="327677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BARBARA PONCE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99045" y="153379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10568" y="2143826"/>
            <a:ext cx="1980000" cy="562389"/>
            <a:chOff x="5016000" y="1040449"/>
            <a:chExt cx="2157939" cy="889076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5878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EM05899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EUSEBIO LEIJA REYES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EM02052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ROBERTO ANAYA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502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701" y="2144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E. RIVERA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EM07839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8" name="Rectángulo 7"/>
          <p:cNvSpPr/>
          <p:nvPr/>
        </p:nvSpPr>
        <p:spPr>
          <a:xfrm>
            <a:off x="1509832" y="1634388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GUADALUPE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104701" y="1678945"/>
            <a:ext cx="1980000" cy="33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SAGRADO CORAZÓN 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8710569" y="1678945"/>
            <a:ext cx="1980000" cy="33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EJIDAL 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28" name="Grupo 2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700" y="2700927"/>
            <a:ext cx="1980000" cy="460782"/>
            <a:chOff x="5016000" y="1010312"/>
            <a:chExt cx="2157940" cy="951683"/>
          </a:xfrm>
          <a:solidFill>
            <a:schemeClr val="bg1"/>
          </a:solidFill>
        </p:grpSpPr>
        <p:sp>
          <p:nvSpPr>
            <p:cNvPr id="29" name="Rectángulo 2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2"/>
              <a:ext cx="2157940" cy="8030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ANTONIO AVITIA MEDINA</a:t>
              </a: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57147"/>
              <a:ext cx="2157940" cy="3048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33513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SANTIAGO HERNÁNDEZ CANALES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EM09335</a:t>
              </a:r>
              <a:r>
                <a:rPr lang="es-ES" sz="800" dirty="0" smtClean="0">
                  <a:solidFill>
                    <a:prstClr val="black"/>
                  </a:solidFill>
                </a:rPr>
                <a:t> Jardinero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3910778"/>
            <a:ext cx="1980000" cy="607782"/>
            <a:chOff x="5016000" y="1010312"/>
            <a:chExt cx="2157940" cy="964655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2"/>
              <a:ext cx="2157940" cy="91818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EM01023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MAURILIO GARCÍA TORRES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EM04743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J. LÓPEZ LIRA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40467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1253" y="470615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LOZANO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EM05314</a:t>
              </a:r>
              <a:r>
                <a:rPr lang="es-ES" sz="800" dirty="0" smtClean="0">
                  <a:solidFill>
                    <a:prstClr val="black"/>
                  </a:solidFill>
                </a:rPr>
                <a:t> Peón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450501"/>
            <a:ext cx="1980000" cy="322485"/>
            <a:chOff x="5016000" y="1145862"/>
            <a:chExt cx="2157939" cy="509814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45862"/>
              <a:ext cx="2157939" cy="40403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JUANITA L. ALVARADO VIDALES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4005" y="2847963"/>
            <a:ext cx="1980000" cy="517457"/>
            <a:chOff x="5016000" y="1153673"/>
            <a:chExt cx="2157940" cy="821294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53673"/>
              <a:ext cx="2157940" cy="7748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JEIMY Y. VÁZQUEZ GÁMEZ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IRMA L. SÁNCHEZ ÁLVAREZ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40467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4" y="3438903"/>
            <a:ext cx="1980000" cy="714047"/>
            <a:chOff x="5016000" y="1381249"/>
            <a:chExt cx="2157940" cy="1133316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81249"/>
              <a:ext cx="2157940" cy="98156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EM01251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SÁNCHEZ MALDONADO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EM03218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MARTÍNEZ ESPARZA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EM05322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APOLINAR MENDOZA FLORES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80065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5" y="4235268"/>
            <a:ext cx="1980097" cy="500033"/>
            <a:chOff x="5016000" y="1040449"/>
            <a:chExt cx="2158044" cy="79049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569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EM09409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VICENTE LINARES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EM04505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HUGO SANCHEZ DE LA CRUZ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104" y="159644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Cabo, Peón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4" y="4807173"/>
            <a:ext cx="1980000" cy="741962"/>
            <a:chOff x="5016000" y="1336943"/>
            <a:chExt cx="2157940" cy="1177622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36943"/>
              <a:ext cx="2157940" cy="102587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P. SÁNCHEZ DE LA CRUZ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JOEL BALDERAS TERRAZAS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ALFONSO CORTEZ RODRÍGUEZ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80065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4" y="5631973"/>
            <a:ext cx="1980000" cy="329583"/>
            <a:chOff x="5016000" y="1134642"/>
            <a:chExt cx="2157939" cy="521034"/>
          </a:xfrm>
          <a:solidFill>
            <a:schemeClr val="bg1"/>
          </a:solidFill>
        </p:grpSpPr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4642"/>
              <a:ext cx="2157939" cy="41525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FRAUSTO IBARRA GÓMEZ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EM07006</a:t>
              </a:r>
              <a:r>
                <a:rPr lang="es-ES" sz="800" dirty="0" smtClean="0">
                  <a:solidFill>
                    <a:prstClr val="black"/>
                  </a:solidFill>
                </a:rPr>
                <a:t> 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4" y="6039754"/>
            <a:ext cx="1980097" cy="500033"/>
            <a:chOff x="5016000" y="1040449"/>
            <a:chExt cx="2158044" cy="79049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569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EM01926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ARTURO MARTÍNEZ NAVARRETE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EM05437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SALVADOR MARTÍNEZ ESQUIVEL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104" y="159644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Operador de Maquinaria, Chofer de Carga General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00764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TURISMO, ARTE Y CULTURA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5475" y="1409327"/>
            <a:ext cx="4009" cy="93399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MARISELA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DAVALOS GARZA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1675" y="1267816"/>
            <a:ext cx="2340014" cy="379240"/>
            <a:chOff x="5015992" y="1040449"/>
            <a:chExt cx="2157947" cy="645215"/>
          </a:xfrm>
        </p:grpSpPr>
        <p:sp>
          <p:nvSpPr>
            <p:cNvPr id="18" name="Rectángulo 1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ZAPOPAN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2" y="1451271"/>
              <a:ext cx="2157935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EM09766</a:t>
              </a:r>
              <a:r>
                <a:rPr lang="es-ES" sz="800" dirty="0" smtClean="0">
                  <a:solidFill>
                    <a:schemeClr val="tx1"/>
                  </a:solidFill>
                </a:rPr>
                <a:t> 10°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532" y="2223047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BRISEIDA BARBOZA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EM09824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043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SEGURIDAD PUBLICA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5475" y="1409327"/>
            <a:ext cx="4009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MARIANA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</a:t>
              </a:r>
              <a:r>
                <a:rPr lang="es-ES" sz="1000" b="1" dirty="0">
                  <a:solidFill>
                    <a:schemeClr val="tx1"/>
                  </a:solidFill>
                </a:rPr>
                <a:t>MALTOS PORTILLO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SOFIA A. REYES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EM10094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532" y="2223047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JESUS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R. </a:t>
              </a:r>
              <a:r>
                <a:rPr lang="es-ES" sz="1000" b="1" dirty="0">
                  <a:solidFill>
                    <a:schemeClr val="tx1"/>
                  </a:solidFill>
                </a:rPr>
                <a:t>DE LA CERDA ZAMORA</a:t>
              </a: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5139" y="1274402"/>
            <a:ext cx="2304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HERRERA PINALES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EM09763</a:t>
              </a:r>
              <a:r>
                <a:rPr lang="es-ES" sz="800" dirty="0" smtClean="0">
                  <a:solidFill>
                    <a:schemeClr val="tx1"/>
                  </a:solidFill>
                </a:rPr>
                <a:t> 11°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532" y="2933668"/>
            <a:ext cx="1980001" cy="635059"/>
            <a:chOff x="5016000" y="1040448"/>
            <a:chExt cx="2157940" cy="1003960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8505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EM10077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PEDRO GARZA PEÑA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M. SOTO MORENO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LARA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09910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426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 flipH="1">
            <a:off x="6095475" y="1383200"/>
            <a:ext cx="4009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ATENCIÓN CIUDADANA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MICHELLE A. HERNÁNDEZ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F. GARCIA MENCHACA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4947" y="1274666"/>
            <a:ext cx="2340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MEDINA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EM09764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de Minoría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35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ECOLOGÍA Y MEDIO AMBIENTE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5" y="1409327"/>
            <a:ext cx="5159" cy="203482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8715" y="3350801"/>
            <a:ext cx="1980001" cy="553088"/>
            <a:chOff x="5016000" y="1040450"/>
            <a:chExt cx="2157940" cy="874371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7001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EM09882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ZUZELLY RAMOS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TOMAS SALINAS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0323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NAPOLEÓN SAUCEDO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EM09811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0" y="2221296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SYNTHIA G. VILLEGAS ÁLVAREZ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9441" y="1269087"/>
            <a:ext cx="2340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ZUZUKY RODRÍGUEZ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EM09770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6" name="Conector recto 25"/>
          <p:cNvCxnSpPr/>
          <p:nvPr/>
        </p:nvCxnSpPr>
        <p:spPr>
          <a:xfrm>
            <a:off x="10000546" y="310536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2212751" y="310470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2213523" y="310693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33444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KAREN MORALES POSADA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EM09884 </a:t>
              </a:r>
              <a:r>
                <a:rPr lang="es-ES" sz="800" dirty="0" smtClean="0">
                  <a:solidFill>
                    <a:prstClr val="black"/>
                  </a:solidFill>
                </a:rPr>
                <a:t>Diseñador Grafico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0" y="334268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RAMOS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EM09883</a:t>
              </a:r>
              <a:r>
                <a:rPr lang="es-ES" sz="800" dirty="0" smtClean="0">
                  <a:solidFill>
                    <a:prstClr val="black"/>
                  </a:solidFill>
                </a:rPr>
                <a:t> Representante y Chofer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211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JUVENTUD Y DEPORTE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E. ALVARADO AVITIA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SANCHEZ AGUIRRE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EM09821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5848" y="1269087"/>
            <a:ext cx="2340000" cy="379240"/>
            <a:chOff x="5016000" y="1040449"/>
            <a:chExt cx="2157939" cy="645215"/>
          </a:xfrm>
        </p:grpSpPr>
        <p:sp>
          <p:nvSpPr>
            <p:cNvPr id="64" name="Rectángulo 6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ADRIANA VALENTINA ARANDA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EM09765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321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6099484" y="1409326"/>
            <a:ext cx="1800" cy="20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YAZMIN SAUCEDO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Conector recto 14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ARREGUIN QUIROZ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EM10100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" name="Grupo 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1274716"/>
            <a:ext cx="216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DANIEL GONZÁLEZ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EM09768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</a:p>
          </p:txBody>
        </p:sp>
      </p:grpSp>
      <p:sp>
        <p:nvSpPr>
          <p:cNvPr id="7" name="Rectángulo redondeado 6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DERECHOS HUMANOS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517" y="2223046"/>
            <a:ext cx="1980000" cy="710025"/>
            <a:chOff x="5016000" y="1040447"/>
            <a:chExt cx="2157939" cy="1122474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879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EM09806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LUIS JAIME PONCE ORTIZ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HOMERO RODRIGUEZ RAMIREZ</a:t>
              </a: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2842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517" y="32269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AMBROCIO I. PRUNEDA BARRERA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EM10000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010733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REGLAMENTACIÓN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5" y="1395880"/>
            <a:ext cx="0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6262" y="215596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STEPHANIE Y. BAIGEN PÉREZ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4"/>
            <a:ext cx="1980000" cy="536647"/>
            <a:chOff x="5016000" y="1040449"/>
            <a:chExt cx="2157939" cy="848381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3866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EM09798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JORGE A. BORJAS PÉREZ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OLVIDO GARCIA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543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6" name="Conector recto 25"/>
          <p:cNvCxnSpPr/>
          <p:nvPr/>
        </p:nvCxnSpPr>
        <p:spPr>
          <a:xfrm>
            <a:off x="10000546" y="310536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2212751" y="310470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2213523" y="310693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33444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NATALIA M. VILLASANA RÍOS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0" y="334268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RIVERA SMITH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9288"/>
            <a:ext cx="2340000" cy="379240"/>
            <a:chOff x="5016000" y="1040449"/>
            <a:chExt cx="2157939" cy="645215"/>
          </a:xfrm>
        </p:grpSpPr>
        <p:sp>
          <p:nvSpPr>
            <p:cNvPr id="36" name="Rectángulo 3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MARÍA RODRÍGUEZ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EM09769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374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JUNTA MUNICIPAL DE RECLUTAMIENTO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00301" y="1491379"/>
            <a:ext cx="2" cy="7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865" y="1265265"/>
            <a:ext cx="2340000" cy="379240"/>
            <a:chOff x="5016000" y="1040449"/>
            <a:chExt cx="2157939" cy="599536"/>
          </a:xfrm>
        </p:grpSpPr>
        <p:sp>
          <p:nvSpPr>
            <p:cNvPr id="38" name="Rectángulo 3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DINORAH ELIZABETH HERNÁNDEZ PEÑA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EM00631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1312" y="221265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ISIDORO ALCALA ROBLES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393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10777</TotalTime>
  <Words>8265</Words>
  <Application>Microsoft Office PowerPoint</Application>
  <PresentationFormat>Panorámica</PresentationFormat>
  <Paragraphs>2168</Paragraphs>
  <Slides>86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86</vt:i4>
      </vt:variant>
    </vt:vector>
  </HeadingPairs>
  <TitlesOfParts>
    <vt:vector size="93" baseType="lpstr">
      <vt:lpstr>Arial</vt:lpstr>
      <vt:lpstr>Calibri</vt:lpstr>
      <vt:lpstr>Calibri Light</vt:lpstr>
      <vt:lpstr>Segoe UI Symbol</vt:lpstr>
      <vt:lpstr>Times New Roman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secretaria tecnica</dc:creator>
  <cp:lastModifiedBy>Transparencia</cp:lastModifiedBy>
  <cp:revision>540</cp:revision>
  <cp:lastPrinted>2022-05-30T16:06:24Z</cp:lastPrinted>
  <dcterms:created xsi:type="dcterms:W3CDTF">2022-02-24T11:34:15Z</dcterms:created>
  <dcterms:modified xsi:type="dcterms:W3CDTF">2022-10-05T16:11:05Z</dcterms:modified>
</cp:coreProperties>
</file>